
<file path=[Content_Types].xml><?xml version="1.0" encoding="utf-8"?>
<Types xmlns="http://schemas.openxmlformats.org/package/2006/content-types">
  <Override PartName="/ppt/comments/comment2.xml" ContentType="application/vnd.openxmlformats-officedocument.presentationml.comments+xml"/>
  <Override PartName="/ppt/drawings/drawing1.xml" ContentType="application/vnd.openxmlformats-officedocument.drawingml.chartshapes+xml"/>
  <Override PartName="/ppt/notesSlides/notesSlide4.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comments/comment3.xml" ContentType="application/vnd.openxmlformats-officedocument.presentationml.comments+xml"/>
  <Default Extension="xml" ContentType="application/xml"/>
  <Override PartName="/ppt/drawings/drawing2.xml" ContentType="application/vnd.openxmlformats-officedocument.drawingml.chartshapes+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1.xml" ContentType="application/vnd.openxmlformats-officedocument.presentationml.notesSlide+xml"/>
  <Override PartName="/ppt/charts/chart1.xml" ContentType="application/vnd.openxmlformats-officedocument.drawingml.chart+xml"/>
  <Override PartName="/ppt/slides/slide6.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comments/comment4.xml" ContentType="application/vnd.openxmlformats-officedocument.presentationml.comments+xml"/>
  <Override PartName="/ppt/notesSlides/notesSlide6.xml" ContentType="application/vnd.openxmlformats-officedocument.presentationml.notesSlide+xml"/>
  <Default Extension="gif" ContentType="image/gif"/>
  <Override PartName="/ppt/notesSlides/notesSlide2.xml" ContentType="application/vnd.openxmlformats-officedocument.presentationml.notesSlide+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3.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comments/comment5.xml" ContentType="application/vnd.openxmlformats-officedocument.presentationml.comments+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1"/>
  </p:notesMasterIdLst>
  <p:sldIdLst>
    <p:sldId id="256" r:id="rId2"/>
    <p:sldId id="259" r:id="rId3"/>
    <p:sldId id="260" r:id="rId4"/>
    <p:sldId id="257" r:id="rId5"/>
    <p:sldId id="263" r:id="rId6"/>
    <p:sldId id="264" r:id="rId7"/>
    <p:sldId id="258" r:id="rId8"/>
    <p:sldId id="261" r:id="rId9"/>
    <p:sldId id="26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Melanie  Channon" initials="" lastIdx="10"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showComments="0">
  <p:normalViewPr>
    <p:restoredLeft sz="15620"/>
    <p:restoredTop sz="94660"/>
  </p:normalViewPr>
  <p:slideViewPr>
    <p:cSldViewPr snapToGrid="0" snapToObjects="1">
      <p:cViewPr varScale="1">
        <p:scale>
          <a:sx n="100" d="100"/>
          <a:sy n="100" d="100"/>
        </p:scale>
        <p:origin x="-58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2328"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commentAuthors" Target="commentAuthor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quinnshollenberger:Documents:Calcium%20Project:1-29-13%20protein%20separation%20experiments%20good.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quinnshollenberger:Documents:Calcium%20Project:Spacegrant13-14:valuesforneptune.xlsx" TargetMode="External"/><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6"/>
  <c:chart>
    <c:autoTitleDeleted val="1"/>
    <c:plotArea>
      <c:layout>
        <c:manualLayout>
          <c:layoutTarget val="inner"/>
          <c:xMode val="edge"/>
          <c:yMode val="edge"/>
          <c:x val="0.100572272215973"/>
          <c:y val="0.107729468599034"/>
          <c:w val="0.693329583802025"/>
          <c:h val="0.725845410628019"/>
        </c:manualLayout>
      </c:layout>
      <c:scatterChart>
        <c:scatterStyle val="lineMarker"/>
        <c:ser>
          <c:idx val="0"/>
          <c:order val="0"/>
          <c:tx>
            <c:v>Protein Concentration</c:v>
          </c:tx>
          <c:spPr>
            <a:ln w="28575">
              <a:noFill/>
            </a:ln>
          </c:spPr>
          <c:marker>
            <c:spPr>
              <a:solidFill>
                <a:srgbClr val="FF0000"/>
              </a:solidFill>
            </c:spPr>
          </c:marker>
          <c:errBars>
            <c:errDir val="y"/>
            <c:errBarType val="both"/>
            <c:errValType val="fixedVal"/>
            <c:val val="0.6"/>
          </c:errBars>
          <c:xVal>
            <c:numRef>
              <c:f>Graphs!$E$3:$E$22</c:f>
              <c:numCache>
                <c:formatCode>General</c:formatCode>
                <c:ptCount val="20"/>
                <c:pt idx="0">
                  <c:v>45.0</c:v>
                </c:pt>
                <c:pt idx="1">
                  <c:v>45.0</c:v>
                </c:pt>
                <c:pt idx="2">
                  <c:v>60.0</c:v>
                </c:pt>
                <c:pt idx="3">
                  <c:v>60.0</c:v>
                </c:pt>
                <c:pt idx="4">
                  <c:v>75.0</c:v>
                </c:pt>
                <c:pt idx="5">
                  <c:v>75.0</c:v>
                </c:pt>
                <c:pt idx="6">
                  <c:v>90.0</c:v>
                </c:pt>
                <c:pt idx="7">
                  <c:v>90.0</c:v>
                </c:pt>
                <c:pt idx="8">
                  <c:v>90.0</c:v>
                </c:pt>
                <c:pt idx="9">
                  <c:v>90.0</c:v>
                </c:pt>
                <c:pt idx="10">
                  <c:v>30.0</c:v>
                </c:pt>
                <c:pt idx="11">
                  <c:v>30.0</c:v>
                </c:pt>
                <c:pt idx="12">
                  <c:v>45.0</c:v>
                </c:pt>
                <c:pt idx="13">
                  <c:v>45.0</c:v>
                </c:pt>
                <c:pt idx="14">
                  <c:v>10.0</c:v>
                </c:pt>
                <c:pt idx="15">
                  <c:v>10.0</c:v>
                </c:pt>
                <c:pt idx="16">
                  <c:v>20.0</c:v>
                </c:pt>
                <c:pt idx="17">
                  <c:v>20.0</c:v>
                </c:pt>
                <c:pt idx="18">
                  <c:v>30.0</c:v>
                </c:pt>
                <c:pt idx="19">
                  <c:v>30.0</c:v>
                </c:pt>
              </c:numCache>
            </c:numRef>
          </c:xVal>
          <c:yVal>
            <c:numRef>
              <c:f>Graphs!$I$3:$I$22</c:f>
              <c:numCache>
                <c:formatCode>General</c:formatCode>
                <c:ptCount val="20"/>
                <c:pt idx="0">
                  <c:v>25.12116259238203</c:v>
                </c:pt>
                <c:pt idx="1">
                  <c:v>25.39106026151222</c:v>
                </c:pt>
                <c:pt idx="2">
                  <c:v>29.0218874360432</c:v>
                </c:pt>
                <c:pt idx="3">
                  <c:v>27.21418419556566</c:v>
                </c:pt>
                <c:pt idx="4">
                  <c:v>29.00682205798748</c:v>
                </c:pt>
                <c:pt idx="5">
                  <c:v>29.27728823194997</c:v>
                </c:pt>
                <c:pt idx="6">
                  <c:v>29.10844229675952</c:v>
                </c:pt>
                <c:pt idx="7">
                  <c:v>29.21844798180784</c:v>
                </c:pt>
                <c:pt idx="8">
                  <c:v>29.54000852757248</c:v>
                </c:pt>
                <c:pt idx="9">
                  <c:v>28.79150085275725</c:v>
                </c:pt>
                <c:pt idx="10">
                  <c:v>11.50807345258825</c:v>
                </c:pt>
                <c:pt idx="11">
                  <c:v>10.87905651416812</c:v>
                </c:pt>
                <c:pt idx="12">
                  <c:v>26.15822384043058</c:v>
                </c:pt>
                <c:pt idx="13">
                  <c:v>21.39504511635269</c:v>
                </c:pt>
                <c:pt idx="14">
                  <c:v>2.813805143355939</c:v>
                </c:pt>
                <c:pt idx="15">
                  <c:v>2.898005774524944</c:v>
                </c:pt>
                <c:pt idx="16">
                  <c:v>6.325656348620156</c:v>
                </c:pt>
                <c:pt idx="17">
                  <c:v>6.040018800778888</c:v>
                </c:pt>
                <c:pt idx="18">
                  <c:v>12.91076344591419</c:v>
                </c:pt>
                <c:pt idx="19">
                  <c:v>12.22050627811724</c:v>
                </c:pt>
              </c:numCache>
            </c:numRef>
          </c:yVal>
        </c:ser>
        <c:axId val="456006856"/>
        <c:axId val="456014520"/>
      </c:scatterChart>
      <c:valAx>
        <c:axId val="456006856"/>
        <c:scaling>
          <c:orientation val="minMax"/>
        </c:scaling>
        <c:axPos val="b"/>
        <c:title>
          <c:tx>
            <c:rich>
              <a:bodyPr/>
              <a:lstStyle/>
              <a:p>
                <a:pPr>
                  <a:defRPr/>
                </a:pPr>
                <a:r>
                  <a:rPr lang="en-US" dirty="0" smtClean="0"/>
                  <a:t>Centrifugation Time </a:t>
                </a:r>
                <a:r>
                  <a:rPr lang="en-US" dirty="0"/>
                  <a:t>(minutes)</a:t>
                </a:r>
              </a:p>
            </c:rich>
          </c:tx>
          <c:layout/>
        </c:title>
        <c:numFmt formatCode="General" sourceLinked="1"/>
        <c:tickLblPos val="nextTo"/>
        <c:crossAx val="456014520"/>
        <c:crosses val="autoZero"/>
        <c:crossBetween val="midCat"/>
      </c:valAx>
      <c:valAx>
        <c:axId val="456014520"/>
        <c:scaling>
          <c:orientation val="minMax"/>
        </c:scaling>
        <c:axPos val="l"/>
        <c:majorGridlines/>
        <c:title>
          <c:tx>
            <c:rich>
              <a:bodyPr/>
              <a:lstStyle/>
              <a:p>
                <a:pPr>
                  <a:defRPr/>
                </a:pPr>
                <a:r>
                  <a:rPr lang="en-US"/>
                  <a:t>Protein Concentration (g/dL)</a:t>
                </a:r>
              </a:p>
            </c:rich>
          </c:tx>
          <c:layout/>
        </c:title>
        <c:numFmt formatCode="General" sourceLinked="1"/>
        <c:tickLblPos val="nextTo"/>
        <c:crossAx val="456006856"/>
        <c:crosses val="autoZero"/>
        <c:crossBetween val="midCat"/>
      </c:valAx>
      <c:spPr>
        <a:solidFill>
          <a:schemeClr val="bg1"/>
        </a:solidFill>
      </c:spPr>
    </c:plotArea>
    <c:legend>
      <c:legendPos val="r"/>
      <c:layout>
        <c:manualLayout>
          <c:xMode val="edge"/>
          <c:yMode val="edge"/>
          <c:x val="0.792915963629546"/>
          <c:y val="0.509682947240291"/>
          <c:w val="0.189226893513311"/>
          <c:h val="0.205289808245038"/>
        </c:manualLayout>
      </c:layout>
    </c:legend>
    <c:plotVisOnly val="1"/>
    <c:dispBlanksAs val="gap"/>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manualLayout>
          <c:layoutTarget val="inner"/>
          <c:xMode val="edge"/>
          <c:yMode val="edge"/>
          <c:x val="0.0964150150765637"/>
          <c:y val="0.103645194467119"/>
          <c:w val="0.656075971674294"/>
          <c:h val="0.718199515386121"/>
        </c:manualLayout>
      </c:layout>
      <c:scatterChart>
        <c:scatterStyle val="lineMarker"/>
        <c:ser>
          <c:idx val="1"/>
          <c:order val="0"/>
          <c:tx>
            <c:v>Flow Through Samples</c:v>
          </c:tx>
          <c:spPr>
            <a:ln w="28575">
              <a:noFill/>
            </a:ln>
          </c:spPr>
          <c:marker>
            <c:symbol val="square"/>
            <c:size val="15"/>
            <c:spPr>
              <a:solidFill>
                <a:srgbClr val="0000FF"/>
              </a:solidFill>
            </c:spPr>
          </c:marker>
          <c:errBars>
            <c:errDir val="y"/>
            <c:errBarType val="both"/>
            <c:errValType val="cust"/>
            <c:plus>
              <c:numRef>
                <c:f>Sheet1!$P$5:$P$24</c:f>
                <c:numCache>
                  <c:formatCode>General</c:formatCode>
                  <c:ptCount val="20"/>
                  <c:pt idx="0">
                    <c:v>1.932454286903318</c:v>
                  </c:pt>
                  <c:pt idx="1">
                    <c:v>1.673899762888686</c:v>
                  </c:pt>
                  <c:pt idx="2">
                    <c:v>1.760021755969973</c:v>
                  </c:pt>
                  <c:pt idx="3">
                    <c:v>2.88362030833137</c:v>
                  </c:pt>
                  <c:pt idx="4">
                    <c:v>2.738029873761294</c:v>
                  </c:pt>
                  <c:pt idx="5">
                    <c:v>2.64868115384246</c:v>
                  </c:pt>
                  <c:pt idx="6">
                    <c:v>1.941464967825804</c:v>
                  </c:pt>
                  <c:pt idx="7">
                    <c:v>2.606050029936009</c:v>
                  </c:pt>
                  <c:pt idx="8">
                    <c:v>3.23913725484258</c:v>
                  </c:pt>
                  <c:pt idx="9">
                    <c:v>3.462612712264343</c:v>
                  </c:pt>
                  <c:pt idx="10">
                    <c:v>2.831727928889635</c:v>
                  </c:pt>
                  <c:pt idx="11">
                    <c:v>2.78727585240896</c:v>
                  </c:pt>
                  <c:pt idx="12">
                    <c:v>2.159310506892995</c:v>
                  </c:pt>
                  <c:pt idx="13">
                    <c:v>2.995380634837852</c:v>
                  </c:pt>
                  <c:pt idx="14">
                    <c:v>1.775969160101706</c:v>
                  </c:pt>
                  <c:pt idx="15">
                    <c:v>3.12942223330121</c:v>
                  </c:pt>
                  <c:pt idx="16">
                    <c:v>2.328753243782135</c:v>
                  </c:pt>
                  <c:pt idx="17">
                    <c:v>0.726100709872482</c:v>
                  </c:pt>
                  <c:pt idx="18">
                    <c:v>2.996221641428428</c:v>
                  </c:pt>
                  <c:pt idx="19">
                    <c:v>3.128622561606456</c:v>
                  </c:pt>
                </c:numCache>
              </c:numRef>
            </c:plus>
            <c:minus>
              <c:numRef>
                <c:f>Sheet1!$P$5:$P$24</c:f>
                <c:numCache>
                  <c:formatCode>General</c:formatCode>
                  <c:ptCount val="20"/>
                  <c:pt idx="0">
                    <c:v>1.932454286903318</c:v>
                  </c:pt>
                  <c:pt idx="1">
                    <c:v>1.673899762888686</c:v>
                  </c:pt>
                  <c:pt idx="2">
                    <c:v>1.760021755969973</c:v>
                  </c:pt>
                  <c:pt idx="3">
                    <c:v>2.88362030833137</c:v>
                  </c:pt>
                  <c:pt idx="4">
                    <c:v>2.738029873761294</c:v>
                  </c:pt>
                  <c:pt idx="5">
                    <c:v>2.64868115384246</c:v>
                  </c:pt>
                  <c:pt idx="6">
                    <c:v>1.941464967825804</c:v>
                  </c:pt>
                  <c:pt idx="7">
                    <c:v>2.606050029936009</c:v>
                  </c:pt>
                  <c:pt idx="8">
                    <c:v>3.23913725484258</c:v>
                  </c:pt>
                  <c:pt idx="9">
                    <c:v>3.462612712264343</c:v>
                  </c:pt>
                  <c:pt idx="10">
                    <c:v>2.831727928889635</c:v>
                  </c:pt>
                  <c:pt idx="11">
                    <c:v>2.78727585240896</c:v>
                  </c:pt>
                  <c:pt idx="12">
                    <c:v>2.159310506892995</c:v>
                  </c:pt>
                  <c:pt idx="13">
                    <c:v>2.995380634837852</c:v>
                  </c:pt>
                  <c:pt idx="14">
                    <c:v>1.775969160101706</c:v>
                  </c:pt>
                  <c:pt idx="15">
                    <c:v>3.12942223330121</c:v>
                  </c:pt>
                  <c:pt idx="16">
                    <c:v>2.328753243782135</c:v>
                  </c:pt>
                  <c:pt idx="17">
                    <c:v>0.726100709872482</c:v>
                  </c:pt>
                  <c:pt idx="18">
                    <c:v>2.996221641428428</c:v>
                  </c:pt>
                  <c:pt idx="19">
                    <c:v>3.128622561606456</c:v>
                  </c:pt>
                </c:numCache>
              </c:numRef>
            </c:minus>
          </c:errBars>
          <c:xVal>
            <c:numRef>
              <c:f>Sheet1!$O$5:$O$24</c:f>
              <c:numCache>
                <c:formatCode>General</c:formatCode>
                <c:ptCount val="20"/>
                <c:pt idx="0">
                  <c:v>10.0</c:v>
                </c:pt>
                <c:pt idx="1">
                  <c:v>10.0</c:v>
                </c:pt>
                <c:pt idx="2">
                  <c:v>20.0</c:v>
                </c:pt>
                <c:pt idx="3">
                  <c:v>20.0</c:v>
                </c:pt>
                <c:pt idx="4">
                  <c:v>30.0</c:v>
                </c:pt>
                <c:pt idx="5">
                  <c:v>45.0</c:v>
                </c:pt>
                <c:pt idx="6">
                  <c:v>45.0</c:v>
                </c:pt>
                <c:pt idx="7">
                  <c:v>60.0</c:v>
                </c:pt>
                <c:pt idx="8">
                  <c:v>60.0</c:v>
                </c:pt>
                <c:pt idx="9">
                  <c:v>75.0</c:v>
                </c:pt>
                <c:pt idx="10">
                  <c:v>75.0</c:v>
                </c:pt>
                <c:pt idx="11">
                  <c:v>90.0</c:v>
                </c:pt>
                <c:pt idx="12">
                  <c:v>15.0</c:v>
                </c:pt>
                <c:pt idx="13">
                  <c:v>30.0</c:v>
                </c:pt>
                <c:pt idx="14">
                  <c:v>30.0</c:v>
                </c:pt>
                <c:pt idx="15">
                  <c:v>45.0</c:v>
                </c:pt>
                <c:pt idx="16">
                  <c:v>60.0</c:v>
                </c:pt>
                <c:pt idx="17">
                  <c:v>60.0</c:v>
                </c:pt>
                <c:pt idx="18">
                  <c:v>75.0</c:v>
                </c:pt>
                <c:pt idx="19">
                  <c:v>90.0</c:v>
                </c:pt>
              </c:numCache>
            </c:numRef>
          </c:xVal>
          <c:yVal>
            <c:numRef>
              <c:f>Sheet1!$N$5:$N$24</c:f>
              <c:numCache>
                <c:formatCode>General</c:formatCode>
                <c:ptCount val="20"/>
                <c:pt idx="0">
                  <c:v>32.20757144838863</c:v>
                </c:pt>
                <c:pt idx="1">
                  <c:v>27.89832938147811</c:v>
                </c:pt>
                <c:pt idx="2">
                  <c:v>29.33369593283288</c:v>
                </c:pt>
                <c:pt idx="3">
                  <c:v>48.0603384721895</c:v>
                </c:pt>
                <c:pt idx="4">
                  <c:v>45.6338312293549</c:v>
                </c:pt>
                <c:pt idx="5">
                  <c:v>44.14468589737434</c:v>
                </c:pt>
                <c:pt idx="6">
                  <c:v>32.3577494637634</c:v>
                </c:pt>
                <c:pt idx="7">
                  <c:v>43.43416716560016</c:v>
                </c:pt>
                <c:pt idx="8">
                  <c:v>53.98562091404302</c:v>
                </c:pt>
                <c:pt idx="9">
                  <c:v>57.71021187107239</c:v>
                </c:pt>
                <c:pt idx="10">
                  <c:v>47.19546548149393</c:v>
                </c:pt>
                <c:pt idx="11">
                  <c:v>46.45459754014934</c:v>
                </c:pt>
                <c:pt idx="12">
                  <c:v>35.98850844821659</c:v>
                </c:pt>
                <c:pt idx="13">
                  <c:v>49.92301058063086</c:v>
                </c:pt>
                <c:pt idx="14">
                  <c:v>29.5994860016951</c:v>
                </c:pt>
                <c:pt idx="15">
                  <c:v>52.15703722168684</c:v>
                </c:pt>
                <c:pt idx="16">
                  <c:v>38.81255406303558</c:v>
                </c:pt>
                <c:pt idx="17">
                  <c:v>12.1016784978747</c:v>
                </c:pt>
                <c:pt idx="18">
                  <c:v>49.93702735714047</c:v>
                </c:pt>
                <c:pt idx="19">
                  <c:v>52.14370936010761</c:v>
                </c:pt>
              </c:numCache>
            </c:numRef>
          </c:yVal>
        </c:ser>
        <c:ser>
          <c:idx val="0"/>
          <c:order val="1"/>
          <c:tx>
            <c:v>Protein Samples</c:v>
          </c:tx>
          <c:spPr>
            <a:ln w="28575">
              <a:noFill/>
            </a:ln>
          </c:spPr>
          <c:marker>
            <c:symbol val="diamond"/>
            <c:size val="15"/>
            <c:spPr>
              <a:solidFill>
                <a:srgbClr val="FF0000"/>
              </a:solidFill>
            </c:spPr>
          </c:marker>
          <c:errBars>
            <c:errDir val="y"/>
            <c:errBarType val="both"/>
            <c:errValType val="cust"/>
            <c:plus>
              <c:numRef>
                <c:f>Sheet1!$M$5:$M$29</c:f>
                <c:numCache>
                  <c:formatCode>General</c:formatCode>
                  <c:ptCount val="25"/>
                  <c:pt idx="0">
                    <c:v>2.446690254818796</c:v>
                  </c:pt>
                  <c:pt idx="1">
                    <c:v>1.95723097863912</c:v>
                  </c:pt>
                  <c:pt idx="2">
                    <c:v>1.101310802696311</c:v>
                  </c:pt>
                  <c:pt idx="3">
                    <c:v>0.730555819922308</c:v>
                  </c:pt>
                  <c:pt idx="4">
                    <c:v>0.632902345197212</c:v>
                  </c:pt>
                  <c:pt idx="5">
                    <c:v>0.373559540938345</c:v>
                  </c:pt>
                  <c:pt idx="6">
                    <c:v>0.510841978713883</c:v>
                  </c:pt>
                  <c:pt idx="7">
                    <c:v>0.222950115518133</c:v>
                  </c:pt>
                  <c:pt idx="8">
                    <c:v>0.196140331325666</c:v>
                  </c:pt>
                  <c:pt idx="9">
                    <c:v>0.221800293750267</c:v>
                  </c:pt>
                  <c:pt idx="10">
                    <c:v>0.404020493401734</c:v>
                  </c:pt>
                  <c:pt idx="11">
                    <c:v>0.216892786265779</c:v>
                  </c:pt>
                  <c:pt idx="12">
                    <c:v>0.425629013178204</c:v>
                  </c:pt>
                  <c:pt idx="13">
                    <c:v>0.4371804605417</c:v>
                  </c:pt>
                  <c:pt idx="14">
                    <c:v>0.526571469578983</c:v>
                  </c:pt>
                  <c:pt idx="15">
                    <c:v>1.420537024160867</c:v>
                  </c:pt>
                  <c:pt idx="16">
                    <c:v>0.491366260558354</c:v>
                  </c:pt>
                  <c:pt idx="17">
                    <c:v>0.566662755557437</c:v>
                  </c:pt>
                  <c:pt idx="18">
                    <c:v>0.304177070281424</c:v>
                  </c:pt>
                  <c:pt idx="19">
                    <c:v>0.415551514679464</c:v>
                  </c:pt>
                  <c:pt idx="20">
                    <c:v>0.468169816486765</c:v>
                  </c:pt>
                  <c:pt idx="21">
                    <c:v>0.1942548514241</c:v>
                  </c:pt>
                  <c:pt idx="22">
                    <c:v>0.292844129340432</c:v>
                  </c:pt>
                  <c:pt idx="23">
                    <c:v>0.255172824904956</c:v>
                  </c:pt>
                  <c:pt idx="24">
                    <c:v>0.510001557608563</c:v>
                  </c:pt>
                </c:numCache>
              </c:numRef>
            </c:plus>
            <c:minus>
              <c:numRef>
                <c:f>Sheet1!$M$5:$M$29</c:f>
                <c:numCache>
                  <c:formatCode>General</c:formatCode>
                  <c:ptCount val="25"/>
                  <c:pt idx="0">
                    <c:v>2.446690254818796</c:v>
                  </c:pt>
                  <c:pt idx="1">
                    <c:v>1.95723097863912</c:v>
                  </c:pt>
                  <c:pt idx="2">
                    <c:v>1.101310802696311</c:v>
                  </c:pt>
                  <c:pt idx="3">
                    <c:v>0.730555819922308</c:v>
                  </c:pt>
                  <c:pt idx="4">
                    <c:v>0.632902345197212</c:v>
                  </c:pt>
                  <c:pt idx="5">
                    <c:v>0.373559540938345</c:v>
                  </c:pt>
                  <c:pt idx="6">
                    <c:v>0.510841978713883</c:v>
                  </c:pt>
                  <c:pt idx="7">
                    <c:v>0.222950115518133</c:v>
                  </c:pt>
                  <c:pt idx="8">
                    <c:v>0.196140331325666</c:v>
                  </c:pt>
                  <c:pt idx="9">
                    <c:v>0.221800293750267</c:v>
                  </c:pt>
                  <c:pt idx="10">
                    <c:v>0.404020493401734</c:v>
                  </c:pt>
                  <c:pt idx="11">
                    <c:v>0.216892786265779</c:v>
                  </c:pt>
                  <c:pt idx="12">
                    <c:v>0.425629013178204</c:v>
                  </c:pt>
                  <c:pt idx="13">
                    <c:v>0.4371804605417</c:v>
                  </c:pt>
                  <c:pt idx="14">
                    <c:v>0.526571469578983</c:v>
                  </c:pt>
                  <c:pt idx="15">
                    <c:v>1.420537024160867</c:v>
                  </c:pt>
                  <c:pt idx="16">
                    <c:v>0.491366260558354</c:v>
                  </c:pt>
                  <c:pt idx="17">
                    <c:v>0.566662755557437</c:v>
                  </c:pt>
                  <c:pt idx="18">
                    <c:v>0.304177070281424</c:v>
                  </c:pt>
                  <c:pt idx="19">
                    <c:v>0.415551514679464</c:v>
                  </c:pt>
                  <c:pt idx="20">
                    <c:v>0.468169816486765</c:v>
                  </c:pt>
                  <c:pt idx="21">
                    <c:v>0.1942548514241</c:v>
                  </c:pt>
                  <c:pt idx="22">
                    <c:v>0.292844129340432</c:v>
                  </c:pt>
                  <c:pt idx="23">
                    <c:v>0.255172824904956</c:v>
                  </c:pt>
                  <c:pt idx="24">
                    <c:v>0.510001557608563</c:v>
                  </c:pt>
                </c:numCache>
              </c:numRef>
            </c:minus>
          </c:errBars>
          <c:xVal>
            <c:numRef>
              <c:f>Sheet1!$L$5:$L$29</c:f>
              <c:numCache>
                <c:formatCode>General</c:formatCode>
                <c:ptCount val="25"/>
                <c:pt idx="0">
                  <c:v>10.0</c:v>
                </c:pt>
                <c:pt idx="1">
                  <c:v>10.0</c:v>
                </c:pt>
                <c:pt idx="2">
                  <c:v>20.0</c:v>
                </c:pt>
                <c:pt idx="3">
                  <c:v>30.0</c:v>
                </c:pt>
                <c:pt idx="4">
                  <c:v>30.0</c:v>
                </c:pt>
                <c:pt idx="5">
                  <c:v>45.0</c:v>
                </c:pt>
                <c:pt idx="6">
                  <c:v>45.0</c:v>
                </c:pt>
                <c:pt idx="7">
                  <c:v>60.0</c:v>
                </c:pt>
                <c:pt idx="8">
                  <c:v>60.0</c:v>
                </c:pt>
                <c:pt idx="9">
                  <c:v>75.0</c:v>
                </c:pt>
                <c:pt idx="10">
                  <c:v>75.0</c:v>
                </c:pt>
                <c:pt idx="11">
                  <c:v>90.0</c:v>
                </c:pt>
                <c:pt idx="12">
                  <c:v>90.0</c:v>
                </c:pt>
                <c:pt idx="13">
                  <c:v>90.0</c:v>
                </c:pt>
                <c:pt idx="14">
                  <c:v>90.0</c:v>
                </c:pt>
                <c:pt idx="15">
                  <c:v>15.0</c:v>
                </c:pt>
                <c:pt idx="16">
                  <c:v>30.0</c:v>
                </c:pt>
                <c:pt idx="17">
                  <c:v>30.0</c:v>
                </c:pt>
                <c:pt idx="18">
                  <c:v>45.0</c:v>
                </c:pt>
                <c:pt idx="19">
                  <c:v>60.0</c:v>
                </c:pt>
                <c:pt idx="20">
                  <c:v>60.0</c:v>
                </c:pt>
                <c:pt idx="21">
                  <c:v>75.0</c:v>
                </c:pt>
                <c:pt idx="22">
                  <c:v>75.0</c:v>
                </c:pt>
                <c:pt idx="23">
                  <c:v>90.0</c:v>
                </c:pt>
                <c:pt idx="24">
                  <c:v>90.0</c:v>
                </c:pt>
              </c:numCache>
            </c:numRef>
          </c:xVal>
          <c:yVal>
            <c:numRef>
              <c:f>Sheet1!$K$5:$K$29</c:f>
              <c:numCache>
                <c:formatCode>General</c:formatCode>
                <c:ptCount val="25"/>
                <c:pt idx="0">
                  <c:v>40.7781709136466</c:v>
                </c:pt>
                <c:pt idx="1">
                  <c:v>32.620516310652</c:v>
                </c:pt>
                <c:pt idx="2">
                  <c:v>18.35518004493851</c:v>
                </c:pt>
                <c:pt idx="3">
                  <c:v>12.17593033203846</c:v>
                </c:pt>
                <c:pt idx="4">
                  <c:v>10.54837241995354</c:v>
                </c:pt>
                <c:pt idx="5">
                  <c:v>6.225992348972415</c:v>
                </c:pt>
                <c:pt idx="6">
                  <c:v>8.514032978564717</c:v>
                </c:pt>
                <c:pt idx="7">
                  <c:v>3.71583525863555</c:v>
                </c:pt>
                <c:pt idx="8">
                  <c:v>3.269005522094429</c:v>
                </c:pt>
                <c:pt idx="9">
                  <c:v>3.696671562504447</c:v>
                </c:pt>
                <c:pt idx="10">
                  <c:v>6.733674890028904</c:v>
                </c:pt>
                <c:pt idx="11">
                  <c:v>3.61487977109632</c:v>
                </c:pt>
                <c:pt idx="12">
                  <c:v>7.093816886303401</c:v>
                </c:pt>
                <c:pt idx="13">
                  <c:v>7.286341009028338</c:v>
                </c:pt>
                <c:pt idx="14">
                  <c:v>8.776191159649716</c:v>
                </c:pt>
                <c:pt idx="15">
                  <c:v>23.67561706934778</c:v>
                </c:pt>
                <c:pt idx="16">
                  <c:v>8.189437675972571</c:v>
                </c:pt>
                <c:pt idx="17">
                  <c:v>9.444379259290615</c:v>
                </c:pt>
                <c:pt idx="18">
                  <c:v>5.06961783802373</c:v>
                </c:pt>
                <c:pt idx="19">
                  <c:v>6.925858577991072</c:v>
                </c:pt>
                <c:pt idx="20">
                  <c:v>7.80283027477942</c:v>
                </c:pt>
                <c:pt idx="21">
                  <c:v>3.237580857068337</c:v>
                </c:pt>
                <c:pt idx="22">
                  <c:v>4.880735489007202</c:v>
                </c:pt>
                <c:pt idx="23">
                  <c:v>4.252880415082598</c:v>
                </c:pt>
                <c:pt idx="24">
                  <c:v>8.50002596014272</c:v>
                </c:pt>
              </c:numCache>
            </c:numRef>
          </c:yVal>
        </c:ser>
        <c:axId val="443792568"/>
        <c:axId val="474286920"/>
      </c:scatterChart>
      <c:valAx>
        <c:axId val="443792568"/>
        <c:scaling>
          <c:orientation val="minMax"/>
        </c:scaling>
        <c:axPos val="b"/>
        <c:title>
          <c:tx>
            <c:rich>
              <a:bodyPr/>
              <a:lstStyle/>
              <a:p>
                <a:pPr>
                  <a:defRPr sz="1500"/>
                </a:pPr>
                <a:r>
                  <a:rPr lang="en-US" sz="1500" dirty="0" smtClean="0"/>
                  <a:t>Centrifugation Time </a:t>
                </a:r>
                <a:r>
                  <a:rPr lang="en-US" sz="1500" dirty="0"/>
                  <a:t>(minutes)</a:t>
                </a:r>
              </a:p>
            </c:rich>
          </c:tx>
          <c:layout/>
        </c:title>
        <c:numFmt formatCode="General" sourceLinked="1"/>
        <c:tickLblPos val="nextTo"/>
        <c:txPr>
          <a:bodyPr/>
          <a:lstStyle/>
          <a:p>
            <a:pPr>
              <a:defRPr sz="1500"/>
            </a:pPr>
            <a:endParaRPr lang="en-US"/>
          </a:p>
        </c:txPr>
        <c:crossAx val="474286920"/>
        <c:crosses val="autoZero"/>
        <c:crossBetween val="midCat"/>
      </c:valAx>
      <c:valAx>
        <c:axId val="474286920"/>
        <c:scaling>
          <c:orientation val="minMax"/>
        </c:scaling>
        <c:axPos val="l"/>
        <c:majorGridlines/>
        <c:title>
          <c:tx>
            <c:rich>
              <a:bodyPr/>
              <a:lstStyle/>
              <a:p>
                <a:pPr>
                  <a:defRPr sz="1500"/>
                </a:pPr>
                <a:r>
                  <a:rPr lang="en-US" sz="1500"/>
                  <a:t>Amount of Calcium (micrograms)</a:t>
                </a:r>
              </a:p>
            </c:rich>
          </c:tx>
          <c:layout/>
        </c:title>
        <c:numFmt formatCode="General" sourceLinked="1"/>
        <c:tickLblPos val="nextTo"/>
        <c:txPr>
          <a:bodyPr/>
          <a:lstStyle/>
          <a:p>
            <a:pPr>
              <a:defRPr sz="1500"/>
            </a:pPr>
            <a:endParaRPr lang="en-US"/>
          </a:p>
        </c:txPr>
        <c:crossAx val="443792568"/>
        <c:crosses val="autoZero"/>
        <c:crossBetween val="midCat"/>
      </c:valAx>
      <c:spPr>
        <a:solidFill>
          <a:schemeClr val="bg1"/>
        </a:solidFill>
      </c:spPr>
    </c:plotArea>
    <c:legend>
      <c:legendPos val="r"/>
      <c:legendEntry>
        <c:idx val="1"/>
        <c:txPr>
          <a:bodyPr/>
          <a:lstStyle/>
          <a:p>
            <a:pPr>
              <a:defRPr sz="1500"/>
            </a:pPr>
            <a:endParaRPr lang="en-US"/>
          </a:p>
        </c:txPr>
      </c:legendEntry>
      <c:legendEntry>
        <c:idx val="0"/>
        <c:txPr>
          <a:bodyPr/>
          <a:lstStyle/>
          <a:p>
            <a:pPr>
              <a:defRPr sz="1500"/>
            </a:pPr>
            <a:endParaRPr lang="en-US"/>
          </a:p>
        </c:txPr>
      </c:legendEntry>
      <c:layout>
        <c:manualLayout>
          <c:xMode val="edge"/>
          <c:yMode val="edge"/>
          <c:x val="0.0967387387265105"/>
          <c:y val="0.109228863431087"/>
          <c:w val="0.229538278681497"/>
          <c:h val="0.1162845560689"/>
        </c:manualLayout>
      </c:layout>
    </c:legend>
    <c:plotVisOnly val="1"/>
  </c:chart>
  <c:externalData r:id="rId1"/>
  <c:userShapes r:id="rId2"/>
</c:chartSpace>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4-03-27T16:21:32.855" idx="1">
    <p:pos x="4029" y="1254"/>
    <p:text>make sure to mention that they are Ca isotopes in urine</p:text>
  </p:cm>
  <p:cm authorId="0" dt="2014-03-27T16:21:54.289" idx="2">
    <p:pos x="4499" y="1703"/>
    <p:text>for</p:text>
  </p:cm>
  <p:cm authorId="0" dt="2014-03-27T16:27:06.266" idx="3">
    <p:pos x="3864" y="2293"/>
    <p:text>so, it's not a proven biomarker.  Rather, it shows great potential to be a useful biomarker.  Therefore, if we can validate it, then it could be applied to diseases.  We have results from multiple myeloma patients that shows promise, but it still hasn't been rigorously proven as of yet.  Which, is what we are trying to do.</p:text>
  </p:cm>
  <p:cm authorId="0" dt="2014-03-27T16:28:32.122" idx="4">
    <p:pos x="4133" y="2305"/>
    <p:text>So, multiple myeloma is a blood cancer found in bone marrow that is known to causes severe lesions in bone and bone density loss.  So, that is the primary cancer that we are trying to validate it for.  And, then metastases of breast and prostate cancer are also useful.  But, you should definitely mention multiple myeloma</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4-03-27T16:32:42.979" idx="6">
    <p:pos x="2810" y="2339"/>
    <p:text>when you mention that the nanodrop detects the protein abundance, don't forget to say why we care about that - to check for complete separation.</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4-03-27T16:35:13.118" idx="7">
    <p:pos x="839" y="3526"/>
    <p:text>so, it's not just getting rid of all the metals, but more specifically getting rid of metals or any elements that could cause interferences during the measurements</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4-03-27T16:38:02.358" idx="9">
    <p:pos x="561" y="4018"/>
    <p:text>so, Ca is not the only specific one we want to measure.  We also want to measure the ones that are most likely to cause interferences and make sure that they are low.</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14-03-27T16:43:20.173" idx="10">
    <p:pos x="2568" y="2589"/>
    <p:text>so, you might want to be prepared for someone to ask you why there is so much more Ca in the media than in the protein.  I believe that there should be 50% in each pool.
So, we might need to think about the possibility that the proteins are breaking down and passing through the filter. :(</p:text>
  </p:cm>
</p:cmLst>
</file>

<file path=ppt/drawings/drawing1.xml><?xml version="1.0" encoding="utf-8"?>
<c:userShapes xmlns:c="http://schemas.openxmlformats.org/drawingml/2006/chart">
  <cdr:relSizeAnchor xmlns:cdr="http://schemas.openxmlformats.org/drawingml/2006/chartDrawing">
    <cdr:from>
      <cdr:x>0.65923</cdr:x>
      <cdr:y>0.15903</cdr:y>
    </cdr:from>
    <cdr:to>
      <cdr:x>0.7872</cdr:x>
      <cdr:y>0.3208</cdr:y>
    </cdr:to>
    <cdr:sp macro="" textlink="">
      <cdr:nvSpPr>
        <cdr:cNvPr id="2" name="Oval 1"/>
        <cdr:cNvSpPr>
          <a:spLocks xmlns:a="http://schemas.openxmlformats.org/drawingml/2006/main" noChangeArrowheads="1"/>
        </cdr:cNvSpPr>
      </cdr:nvSpPr>
      <cdr:spPr bwMode="auto">
        <a:xfrm xmlns:a="http://schemas.openxmlformats.org/drawingml/2006/main">
          <a:off x="5626100" y="736600"/>
          <a:ext cx="1092200" cy="749300"/>
        </a:xfrm>
        <a:prstGeom xmlns:a="http://schemas.openxmlformats.org/drawingml/2006/main" prst="ellipse">
          <a:avLst/>
        </a:prstGeom>
        <a:noFill xmlns:a="http://schemas.openxmlformats.org/drawingml/2006/main"/>
        <a:ln xmlns:a="http://schemas.openxmlformats.org/drawingml/2006/main" w="38100">
          <a:solidFill>
            <a:srgbClr val="F79646">
              <a:lumMod val="75000"/>
            </a:srgbClr>
          </a:solidFill>
          <a:round/>
          <a:headEnd/>
          <a:tailEnd/>
        </a:ln>
        <a:effectLst xmlns:a="http://schemas.openxmlformats.org/drawingml/2006/main"/>
      </cdr:spPr>
      <cdr:txBody>
        <a:bodyPr xmlns:a="http://schemas.openxmlformats.org/drawingml/2006/main" wrap="none" anchor="ctr">
          <a:prstTxWarp prst="textNoShape">
            <a:avLst/>
          </a:prstTxWarp>
        </a:bodyPr>
        <a:lstStyle xmlns:a="http://schemas.openxmlformats.org/drawingml/2006/main">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0.52083</cdr:x>
      <cdr:y>0</cdr:y>
    </cdr:from>
    <cdr:to>
      <cdr:x>1</cdr:x>
      <cdr:y>0.07974</cdr:y>
    </cdr:to>
    <cdr:sp macro="" textlink="">
      <cdr:nvSpPr>
        <cdr:cNvPr id="3" name="TextBox 2"/>
        <cdr:cNvSpPr txBox="1"/>
      </cdr:nvSpPr>
      <cdr:spPr>
        <a:xfrm xmlns:a="http://schemas.openxmlformats.org/drawingml/2006/main">
          <a:off x="4444997" y="0"/>
          <a:ext cx="4089403"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ysClr val="windowText" lastClr="000000"/>
              </a:solidFill>
              <a:latin typeface="Calibri"/>
            </a:defRPr>
          </a:lvl1pPr>
          <a:lvl2pPr marL="457200" algn="l" defTabSz="457200" rtl="0" eaLnBrk="1" latinLnBrk="0" hangingPunct="1">
            <a:defRPr sz="1800" kern="1200">
              <a:solidFill>
                <a:sysClr val="windowText" lastClr="000000"/>
              </a:solidFill>
              <a:latin typeface="Calibri"/>
            </a:defRPr>
          </a:lvl2pPr>
          <a:lvl3pPr marL="914400" algn="l" defTabSz="457200" rtl="0" eaLnBrk="1" latinLnBrk="0" hangingPunct="1">
            <a:defRPr sz="1800" kern="1200">
              <a:solidFill>
                <a:sysClr val="windowText" lastClr="000000"/>
              </a:solidFill>
              <a:latin typeface="Calibri"/>
            </a:defRPr>
          </a:lvl3pPr>
          <a:lvl4pPr marL="1371600" algn="l" defTabSz="457200" rtl="0" eaLnBrk="1" latinLnBrk="0" hangingPunct="1">
            <a:defRPr sz="1800" kern="1200">
              <a:solidFill>
                <a:sysClr val="windowText" lastClr="000000"/>
              </a:solidFill>
              <a:latin typeface="Calibri"/>
            </a:defRPr>
          </a:lvl4pPr>
          <a:lvl5pPr marL="1828800" algn="l" defTabSz="457200" rtl="0" eaLnBrk="1" latinLnBrk="0" hangingPunct="1">
            <a:defRPr sz="1800" kern="1200">
              <a:solidFill>
                <a:sysClr val="windowText" lastClr="000000"/>
              </a:solidFill>
              <a:latin typeface="Calibri"/>
            </a:defRPr>
          </a:lvl5pPr>
          <a:lvl6pPr marL="2286000" algn="l" defTabSz="457200" rtl="0" eaLnBrk="1" latinLnBrk="0" hangingPunct="1">
            <a:defRPr sz="1800" kern="1200">
              <a:solidFill>
                <a:sysClr val="windowText" lastClr="000000"/>
              </a:solidFill>
              <a:latin typeface="Calibri"/>
            </a:defRPr>
          </a:lvl6pPr>
          <a:lvl7pPr marL="2743200" algn="l" defTabSz="457200" rtl="0" eaLnBrk="1" latinLnBrk="0" hangingPunct="1">
            <a:defRPr sz="1800" kern="1200">
              <a:solidFill>
                <a:sysClr val="windowText" lastClr="000000"/>
              </a:solidFill>
              <a:latin typeface="Calibri"/>
            </a:defRPr>
          </a:lvl7pPr>
          <a:lvl8pPr marL="3200400" algn="l" defTabSz="457200" rtl="0" eaLnBrk="1" latinLnBrk="0" hangingPunct="1">
            <a:defRPr sz="1800" kern="1200">
              <a:solidFill>
                <a:sysClr val="windowText" lastClr="000000"/>
              </a:solidFill>
              <a:latin typeface="Calibri"/>
            </a:defRPr>
          </a:lvl8pPr>
          <a:lvl9pPr marL="3657600" algn="l" defTabSz="457200" rtl="0" eaLnBrk="1" latinLnBrk="0" hangingPunct="1">
            <a:defRPr sz="1800" kern="1200">
              <a:solidFill>
                <a:sysClr val="windowText" lastClr="000000"/>
              </a:solidFill>
              <a:latin typeface="Calibri"/>
            </a:defRPr>
          </a:lvl9pPr>
        </a:lstStyle>
        <a:p xmlns:a="http://schemas.openxmlformats.org/drawingml/2006/main">
          <a:r>
            <a:rPr lang="en-US" dirty="0" smtClean="0"/>
            <a:t>Protein samples at effective separation</a:t>
          </a:r>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0.77862</cdr:x>
      <cdr:y>0.41831</cdr:y>
    </cdr:from>
    <cdr:to>
      <cdr:x>1</cdr:x>
      <cdr:y>0.70463</cdr:y>
    </cdr:to>
    <cdr:sp macro="" textlink="">
      <cdr:nvSpPr>
        <cdr:cNvPr id="2" name="TextBox 1"/>
        <cdr:cNvSpPr txBox="1"/>
      </cdr:nvSpPr>
      <cdr:spPr>
        <a:xfrm xmlns:a="http://schemas.openxmlformats.org/drawingml/2006/main">
          <a:off x="7112046" y="2204027"/>
          <a:ext cx="1957226" cy="150862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800" dirty="0" smtClean="0"/>
            <a:t>Cut-off for sufficient mass of calcium needed for isotopic analysis</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3A7A12-00BE-E54D-A915-A891F7F8D8ED}" type="datetimeFigureOut">
              <a:rPr lang="en-US" smtClean="0"/>
              <a:pPr/>
              <a:t>4/2/14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BA0FCC-6A89-E242-AFC5-D986077F1C41}"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459773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Hi! My name is Quinn Shollenberger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I am a senior studying chemistry in the Department of Chemistry and Biochemistry at Arizona State University. Today, I would like to introduce to you and explain my project along with our most current results. My project</a:t>
            </a:r>
            <a:r>
              <a:rPr lang="en-US" sz="1200" kern="1200" baseline="0" dirty="0" smtClean="0">
                <a:solidFill>
                  <a:schemeClr val="tx1"/>
                </a:solidFill>
                <a:latin typeface="+mn-lt"/>
                <a:ea typeface="+mn-ea"/>
                <a:cs typeface="+mn-cs"/>
              </a:rPr>
              <a:t> is separating protein from human serum for calcium isotopic analysis: insights into using 44Ca/42Ca as a biomarker for bone metabolism.</a:t>
            </a:r>
            <a:r>
              <a:rPr lang="en-US" dirty="0" smtClean="0"/>
              <a:t> </a:t>
            </a:r>
          </a:p>
          <a:p>
            <a:endParaRPr lang="en-US" dirty="0"/>
          </a:p>
        </p:txBody>
      </p:sp>
      <p:sp>
        <p:nvSpPr>
          <p:cNvPr id="4" name="Slide Number Placeholder 3"/>
          <p:cNvSpPr>
            <a:spLocks noGrp="1"/>
          </p:cNvSpPr>
          <p:nvPr>
            <p:ph type="sldNum" sz="quarter" idx="10"/>
          </p:nvPr>
        </p:nvSpPr>
        <p:spPr/>
        <p:txBody>
          <a:bodyPr/>
          <a:lstStyle/>
          <a:p>
            <a:fld id="{40BA0FCC-6A89-E242-AFC5-D986077F1C4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kern="1200" dirty="0" smtClean="0">
                <a:solidFill>
                  <a:schemeClr val="tx1"/>
                </a:solidFill>
                <a:latin typeface="+mn-lt"/>
                <a:ea typeface="+mn-ea"/>
                <a:cs typeface="+mn-cs"/>
              </a:rPr>
              <a:t>In order to understand my topic, I’d like to give some background on Ca isotopes. </a:t>
            </a:r>
            <a:r>
              <a:rPr lang="en-US" sz="1200" dirty="0" smtClean="0"/>
              <a:t>Ca isotopes in urine were shown to track bone loss during bed rest studies conducted by NASA to simulate a low-gravity environment. During bone formation lighter Ca isotopes are incorporated into bone, and during dissolution, this light Ca is released back into the soft tissue such as blood and urine.</a:t>
            </a:r>
            <a:r>
              <a:rPr lang="en-US" sz="1200" baseline="0" dirty="0" smtClean="0"/>
              <a:t> </a:t>
            </a:r>
            <a:r>
              <a:rPr lang="en-US" sz="1200" dirty="0" smtClean="0"/>
              <a:t>Bone’s preference for lighter isotopes is a phenomenon known as fractionation. This could</a:t>
            </a:r>
            <a:r>
              <a:rPr lang="en-US" sz="1200" baseline="0" dirty="0" smtClean="0"/>
              <a:t> be a</a:t>
            </a:r>
            <a:r>
              <a:rPr lang="en-US" sz="1200" dirty="0" smtClean="0"/>
              <a:t> useful biomarker for detecting bone loss.</a:t>
            </a:r>
            <a:r>
              <a:rPr lang="en-US" sz="1200" baseline="0" dirty="0" smtClean="0"/>
              <a:t> Multiple myeloma is a blood cancer found in bone marrow that is known to cause severe lesions in bone and bone density loss. This is the primary cancer that we are trying to validate this with. In the future, we think it could be useful for other diseases such as  osteoporosis. It is also useful to detect bone loss in certain cancers which metastasize to bone. These cancers include breast cancer and prostate cancer. Finally, another application is detecting bone loss in astronauts on long term space flights. In order to better understand Ca isotopes in the human body, my project examines Ca isotopes in human serum. I</a:t>
            </a:r>
            <a:r>
              <a:rPr lang="en-US" sz="1200" dirty="0" smtClean="0"/>
              <a:t>t is unknown whether Ca isotopes also fractionate in human serum, which is the blood minus red and white blood cells. A large portion of human serum is composed of proteins, some of which specifically bind Ca. Our aim is to test whether these proteins also fractionate Ca.</a:t>
            </a:r>
          </a:p>
          <a:p>
            <a:pPr algn="just"/>
            <a:endParaRPr kumimoji="0" lang="en-US" sz="1200" b="0" i="0" u="none" strike="noStrike" cap="none" normalizeH="0" baseline="0" dirty="0" smtClean="0">
              <a:ln>
                <a:noFill/>
              </a:ln>
              <a:solidFill>
                <a:schemeClr val="tx1"/>
              </a:solidFill>
              <a:effectLst/>
              <a:latin typeface="Arial" charset="0"/>
            </a:endParaRPr>
          </a:p>
          <a:p>
            <a:endParaRPr lang="en-US" dirty="0"/>
          </a:p>
        </p:txBody>
      </p:sp>
      <p:sp>
        <p:nvSpPr>
          <p:cNvPr id="4" name="Slide Number Placeholder 3"/>
          <p:cNvSpPr>
            <a:spLocks noGrp="1"/>
          </p:cNvSpPr>
          <p:nvPr>
            <p:ph type="sldNum" sz="quarter" idx="10"/>
          </p:nvPr>
        </p:nvSpPr>
        <p:spPr/>
        <p:txBody>
          <a:bodyPr/>
          <a:lstStyle/>
          <a:p>
            <a:fld id="{40BA0FCC-6A89-E242-AFC5-D986077F1C4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In order to test whether proteins fractionate Ca, we first conducted a set of experiments to explore how to effectively separate the protein from the rest of the serum. This is important because we want to measure the Ca isotopes in the protein</a:t>
            </a:r>
            <a:r>
              <a:rPr lang="en-US" sz="1200" baseline="0" dirty="0" smtClean="0"/>
              <a:t> portion and the media portion. The media portion is the serum without the proteins. </a:t>
            </a:r>
            <a:r>
              <a:rPr lang="en-US" sz="1200" dirty="0" smtClean="0"/>
              <a:t>We first diluted the serum by creating a solution composed of one part human serum to four parts saline and centrifuged it using </a:t>
            </a:r>
            <a:r>
              <a:rPr lang="en-US" sz="1200" dirty="0" err="1" smtClean="0"/>
              <a:t>microseps</a:t>
            </a:r>
            <a:r>
              <a:rPr lang="en-US" sz="1200" dirty="0" smtClean="0"/>
              <a:t>.</a:t>
            </a:r>
            <a:r>
              <a:rPr lang="en-US" sz="1200" baseline="0" dirty="0" smtClean="0"/>
              <a:t> The </a:t>
            </a:r>
            <a:r>
              <a:rPr lang="en-US" sz="1200" baseline="0" dirty="0" err="1" smtClean="0"/>
              <a:t>microseps</a:t>
            </a:r>
            <a:r>
              <a:rPr lang="en-US" sz="1200" baseline="0" dirty="0" smtClean="0"/>
              <a:t> have a filter that allows the media to pass through but keeps the protein in the top portion. Smaller proteins may slip through the filter but the majority will be kept in the top. Then</a:t>
            </a:r>
            <a:r>
              <a:rPr lang="en-US" sz="1200" dirty="0" smtClean="0"/>
              <a:t> a </a:t>
            </a:r>
            <a:r>
              <a:rPr lang="en-US" sz="1200" dirty="0" err="1" smtClean="0"/>
              <a:t>NanoDrop</a:t>
            </a:r>
            <a:r>
              <a:rPr lang="en-US" sz="1200" dirty="0" smtClean="0"/>
              <a:t> 2000 spectrophotometer was used to measure the absorbance of the protein in the media</a:t>
            </a:r>
            <a:r>
              <a:rPr lang="en-US" sz="1200" baseline="0" dirty="0" smtClean="0"/>
              <a:t> and protein samples</a:t>
            </a:r>
            <a:r>
              <a:rPr lang="en-US" sz="1200" dirty="0" smtClean="0"/>
              <a:t> in order to determine the protein concentration. The protein concentration is important to ensure that we have the best separation.</a:t>
            </a:r>
            <a:endParaRPr lang="en-US" dirty="0"/>
          </a:p>
        </p:txBody>
      </p:sp>
      <p:sp>
        <p:nvSpPr>
          <p:cNvPr id="4" name="Slide Number Placeholder 3"/>
          <p:cNvSpPr>
            <a:spLocks noGrp="1"/>
          </p:cNvSpPr>
          <p:nvPr>
            <p:ph type="sldNum" sz="quarter" idx="10"/>
          </p:nvPr>
        </p:nvSpPr>
        <p:spPr/>
        <p:txBody>
          <a:bodyPr/>
          <a:lstStyle/>
          <a:p>
            <a:fld id="{40BA0FCC-6A89-E242-AFC5-D986077F1C4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Shown is the protein concentration of the protein pools after centrifugation, plotted against time of centrifugation. The centrifuging time needed to effectively separate the protein from the media in human serum was 90 minutes. </a:t>
            </a:r>
            <a:endParaRPr lang="en-US" dirty="0"/>
          </a:p>
        </p:txBody>
      </p:sp>
      <p:sp>
        <p:nvSpPr>
          <p:cNvPr id="4" name="Slide Number Placeholder 3"/>
          <p:cNvSpPr>
            <a:spLocks noGrp="1"/>
          </p:cNvSpPr>
          <p:nvPr>
            <p:ph type="sldNum" sz="quarter" idx="10"/>
          </p:nvPr>
        </p:nvSpPr>
        <p:spPr/>
        <p:txBody>
          <a:bodyPr/>
          <a:lstStyle/>
          <a:p>
            <a:fld id="{40BA0FCC-6A89-E242-AFC5-D986077F1C4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finding the most effective separation time, the samples  (both protein and media) went through digestion and column chemistry.</a:t>
            </a:r>
            <a:r>
              <a:rPr lang="en-US" sz="1200" kern="1200" dirty="0" smtClean="0">
                <a:solidFill>
                  <a:schemeClr val="tx1"/>
                </a:solidFill>
                <a:latin typeface="+mn-lt"/>
                <a:ea typeface="+mn-ea"/>
                <a:cs typeface="+mn-cs"/>
              </a:rPr>
              <a:t> Digestion frees the samples of any organics. Column chemistry involves getting rid of all the metals and elements in the sample besides calcium so I can properly look at the calcium ratio. Certain elements can cause interferences in the instruments so it’s important to have just calcium in the sample. The samples were added to ion exchange resin in hydrochloric</a:t>
            </a:r>
            <a:r>
              <a:rPr lang="en-US" sz="1200" kern="1200" baseline="0" dirty="0" smtClean="0">
                <a:solidFill>
                  <a:schemeClr val="tx1"/>
                </a:solidFill>
                <a:latin typeface="+mn-lt"/>
                <a:ea typeface="+mn-ea"/>
                <a:cs typeface="+mn-cs"/>
              </a:rPr>
              <a:t> acid</a:t>
            </a:r>
            <a:r>
              <a:rPr lang="en-US" sz="1200" kern="1200" dirty="0" smtClean="0">
                <a:solidFill>
                  <a:schemeClr val="tx1"/>
                </a:solidFill>
                <a:latin typeface="+mn-lt"/>
                <a:ea typeface="+mn-ea"/>
                <a:cs typeface="+mn-cs"/>
              </a:rPr>
              <a:t> which kept the calcium</a:t>
            </a:r>
            <a:r>
              <a:rPr lang="en-US" sz="1200" kern="1200" baseline="0" dirty="0" smtClean="0">
                <a:solidFill>
                  <a:schemeClr val="tx1"/>
                </a:solidFill>
                <a:latin typeface="+mn-lt"/>
                <a:ea typeface="+mn-ea"/>
                <a:cs typeface="+mn-cs"/>
              </a:rPr>
              <a:t> and strontium</a:t>
            </a:r>
            <a:r>
              <a:rPr lang="en-US" sz="1200" kern="1200" dirty="0" smtClean="0">
                <a:solidFill>
                  <a:schemeClr val="tx1"/>
                </a:solidFill>
                <a:latin typeface="+mn-lt"/>
                <a:ea typeface="+mn-ea"/>
                <a:cs typeface="+mn-cs"/>
              </a:rPr>
              <a:t> in the column. Then </a:t>
            </a:r>
            <a:r>
              <a:rPr lang="en-US" sz="1200" kern="1200" dirty="0" err="1" smtClean="0">
                <a:solidFill>
                  <a:schemeClr val="tx1"/>
                </a:solidFill>
                <a:latin typeface="+mn-lt"/>
                <a:ea typeface="+mn-ea"/>
                <a:cs typeface="+mn-cs"/>
              </a:rPr>
              <a:t>hydrobromic</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hydrofluoric, and 2.5M hydrochloric acid were used to remove all the metals besides calcium and strontium</a:t>
            </a:r>
            <a:r>
              <a:rPr lang="en-US" sz="1200" kern="1200" dirty="0" smtClean="0">
                <a:solidFill>
                  <a:schemeClr val="tx1"/>
                </a:solidFill>
                <a:latin typeface="+mn-lt"/>
                <a:ea typeface="+mn-ea"/>
                <a:cs typeface="+mn-cs"/>
              </a:rPr>
              <a:t>. The</a:t>
            </a:r>
            <a:r>
              <a:rPr lang="en-US" sz="1200" kern="1200" baseline="0" dirty="0" smtClean="0">
                <a:solidFill>
                  <a:schemeClr val="tx1"/>
                </a:solidFill>
                <a:latin typeface="+mn-lt"/>
                <a:ea typeface="+mn-ea"/>
                <a:cs typeface="+mn-cs"/>
              </a:rPr>
              <a:t> calcium and strontium are eluted using 6M </a:t>
            </a:r>
            <a:r>
              <a:rPr lang="en-US" sz="1200" kern="1200" baseline="0" dirty="0" err="1" smtClean="0">
                <a:solidFill>
                  <a:schemeClr val="tx1"/>
                </a:solidFill>
                <a:latin typeface="+mn-lt"/>
                <a:ea typeface="+mn-ea"/>
                <a:cs typeface="+mn-cs"/>
              </a:rPr>
              <a:t>HCl</a:t>
            </a:r>
            <a:r>
              <a:rPr lang="en-US" sz="1200" kern="1200" baseline="0" dirty="0" smtClean="0">
                <a:solidFill>
                  <a:schemeClr val="tx1"/>
                </a:solidFill>
                <a:latin typeface="+mn-lt"/>
                <a:ea typeface="+mn-ea"/>
                <a:cs typeface="+mn-cs"/>
              </a:rPr>
              <a:t>. Next, the samples went on strontium columns that have another ion exchange resin. The samples are loaded in nitric acid which kept the strontium on the column. Calcium is eluted through the columns using nitric acid. </a:t>
            </a:r>
            <a:endParaRPr lang="en-US" dirty="0"/>
          </a:p>
        </p:txBody>
      </p:sp>
      <p:sp>
        <p:nvSpPr>
          <p:cNvPr id="4" name="Slide Number Placeholder 3"/>
          <p:cNvSpPr>
            <a:spLocks noGrp="1"/>
          </p:cNvSpPr>
          <p:nvPr>
            <p:ph type="sldNum" sz="quarter" idx="10"/>
          </p:nvPr>
        </p:nvSpPr>
        <p:spPr/>
        <p:txBody>
          <a:bodyPr/>
          <a:lstStyle/>
          <a:p>
            <a:fld id="{40BA0FCC-6A89-E242-AFC5-D986077F1C4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column chemistry, </a:t>
            </a:r>
            <a:r>
              <a:rPr lang="en-US" sz="1200" dirty="0" smtClean="0"/>
              <a:t>an</a:t>
            </a:r>
            <a:r>
              <a:rPr lang="en-US" sz="1200" baseline="0" dirty="0" smtClean="0"/>
              <a:t> aliquot of each sample</a:t>
            </a:r>
            <a:r>
              <a:rPr lang="en-US" sz="1200" dirty="0" smtClean="0"/>
              <a:t> was analyzed on the </a:t>
            </a:r>
            <a:r>
              <a:rPr lang="en-US" sz="1200" dirty="0" err="1" smtClean="0"/>
              <a:t>iCAP</a:t>
            </a:r>
            <a:r>
              <a:rPr lang="en-US" sz="1200" dirty="0" smtClean="0"/>
              <a:t>-Q to determine the Ca concentrations. The </a:t>
            </a:r>
            <a:r>
              <a:rPr lang="en-US" sz="1200" dirty="0" err="1" smtClean="0"/>
              <a:t>iCAP</a:t>
            </a:r>
            <a:r>
              <a:rPr lang="en-US" sz="1200" dirty="0" smtClean="0"/>
              <a:t>-Q</a:t>
            </a:r>
            <a:r>
              <a:rPr lang="en-US" sz="1200" baseline="0" dirty="0" smtClean="0"/>
              <a:t> is an ICP-MS that is used to measure the concentrations of the metals in the samples, specifically Ca and any other metal that may interfere in the analysis. </a:t>
            </a:r>
            <a:r>
              <a:rPr lang="en-US" sz="1200" dirty="0" smtClean="0"/>
              <a:t>The ideal amount of Ca needed for accurate measurements on the MC-ICP-MS is 25 micrograms.</a:t>
            </a:r>
            <a:r>
              <a:rPr lang="en-US" sz="1200" baseline="0" dirty="0" smtClean="0"/>
              <a:t> The MC-ICP-MS is a multi collector that can measure isotope ratios.</a:t>
            </a:r>
            <a:endParaRPr lang="en-US" dirty="0"/>
          </a:p>
        </p:txBody>
      </p:sp>
      <p:sp>
        <p:nvSpPr>
          <p:cNvPr id="4" name="Slide Number Placeholder 3"/>
          <p:cNvSpPr>
            <a:spLocks noGrp="1"/>
          </p:cNvSpPr>
          <p:nvPr>
            <p:ph type="sldNum" sz="quarter" idx="10"/>
          </p:nvPr>
        </p:nvSpPr>
        <p:spPr/>
        <p:txBody>
          <a:bodyPr/>
          <a:lstStyle/>
          <a:p>
            <a:fld id="{40BA0FCC-6A89-E242-AFC5-D986077F1C4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Most of the media (serum without protein) samples have plenty of Ca for analysis. However, the protein samples, specifically at 90 minutes, do not have enough Ca for accurate measurements on the MC-ICP-MS. </a:t>
            </a:r>
            <a:endParaRPr lang="en-US" dirty="0"/>
          </a:p>
        </p:txBody>
      </p:sp>
      <p:sp>
        <p:nvSpPr>
          <p:cNvPr id="4" name="Slide Number Placeholder 3"/>
          <p:cNvSpPr>
            <a:spLocks noGrp="1"/>
          </p:cNvSpPr>
          <p:nvPr>
            <p:ph type="sldNum" sz="quarter" idx="10"/>
          </p:nvPr>
        </p:nvSpPr>
        <p:spPr/>
        <p:txBody>
          <a:bodyPr/>
          <a:lstStyle/>
          <a:p>
            <a:fld id="{40BA0FCC-6A89-E242-AFC5-D986077F1C4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Thus far,</a:t>
            </a:r>
            <a:r>
              <a:rPr lang="en-US" baseline="0" dirty="0" smtClean="0"/>
              <a:t> we have concluded that the</a:t>
            </a:r>
            <a:r>
              <a:rPr lang="en-US" sz="1200" dirty="0" smtClean="0"/>
              <a:t> centrifuging time needed to effectively separate the protein from the media in human serum was 90 minutes. We found out that the media samples</a:t>
            </a:r>
            <a:r>
              <a:rPr lang="en-US" sz="1200" baseline="0" dirty="0" smtClean="0"/>
              <a:t> have enough calcium for isotope ratio analysis. T</a:t>
            </a:r>
            <a:r>
              <a:rPr lang="en-US" sz="1200" dirty="0" smtClean="0"/>
              <a:t>he protein samples, specifically at 90 minutes, do not have enough Ca for accurate measurements on the MC-ICP-MS. The separation experiments were repeated but the initial serum/saline solution was changed to have a higher protein concentration. The same steps of digestion and column chemistry are being repeated in order to attain a greater amount of Ca in the protein samples. The samples will then be processed on the MC-ICP-MS to examine the isotopic composition of both the media and protein pools, to see if they are the same, or whether there is a fractionation associated with Ca binding to protein. </a:t>
            </a:r>
            <a:endParaRPr lang="en-US" dirty="0"/>
          </a:p>
        </p:txBody>
      </p:sp>
      <p:sp>
        <p:nvSpPr>
          <p:cNvPr id="4" name="Slide Number Placeholder 3"/>
          <p:cNvSpPr>
            <a:spLocks noGrp="1"/>
          </p:cNvSpPr>
          <p:nvPr>
            <p:ph type="sldNum" sz="quarter" idx="10"/>
          </p:nvPr>
        </p:nvSpPr>
        <p:spPr/>
        <p:txBody>
          <a:bodyPr/>
          <a:lstStyle/>
          <a:p>
            <a:fld id="{40BA0FCC-6A89-E242-AFC5-D986077F1C4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I’d like to thank my advisor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Ariel Anbar for allowing me this opportunity to work with the</a:t>
            </a:r>
            <a:r>
              <a:rPr lang="en-US" sz="1200" kern="1200" baseline="0" dirty="0" smtClean="0">
                <a:solidFill>
                  <a:schemeClr val="tx1"/>
                </a:solidFill>
                <a:latin typeface="+mn-lt"/>
                <a:ea typeface="+mn-ea"/>
                <a:cs typeface="+mn-cs"/>
              </a:rPr>
              <a:t> lab group </a:t>
            </a:r>
            <a:r>
              <a:rPr lang="en-US" sz="1200" kern="1200" dirty="0" smtClean="0">
                <a:solidFill>
                  <a:schemeClr val="tx1"/>
                </a:solidFill>
                <a:latin typeface="+mn-lt"/>
                <a:ea typeface="+mn-ea"/>
                <a:cs typeface="+mn-cs"/>
              </a:rPr>
              <a:t>and assist with funding for this project. I’d like to thank research scientist Gwyneth</a:t>
            </a:r>
            <a:r>
              <a:rPr lang="en-US" sz="1200" kern="1200" baseline="0" dirty="0" smtClean="0">
                <a:solidFill>
                  <a:schemeClr val="tx1"/>
                </a:solidFill>
                <a:latin typeface="+mn-lt"/>
                <a:ea typeface="+mn-ea"/>
                <a:cs typeface="+mn-cs"/>
              </a:rPr>
              <a:t> Gordon and </a:t>
            </a:r>
            <a:r>
              <a:rPr lang="en-US" sz="1200" kern="1200" dirty="0" smtClean="0">
                <a:solidFill>
                  <a:schemeClr val="tx1"/>
                </a:solidFill>
                <a:latin typeface="+mn-lt"/>
                <a:ea typeface="+mn-ea"/>
                <a:cs typeface="+mn-cs"/>
              </a:rPr>
              <a:t>post-doctoral scholar Melanie</a:t>
            </a:r>
            <a:r>
              <a:rPr lang="en-US" sz="1200" kern="1200" baseline="0" dirty="0" smtClean="0">
                <a:solidFill>
                  <a:schemeClr val="tx1"/>
                </a:solidFill>
                <a:latin typeface="+mn-lt"/>
                <a:ea typeface="+mn-ea"/>
                <a:cs typeface="+mn-cs"/>
              </a:rPr>
              <a:t> Channon</a:t>
            </a:r>
            <a:r>
              <a:rPr lang="en-US" sz="1200" kern="1200" dirty="0" smtClean="0">
                <a:solidFill>
                  <a:schemeClr val="tx1"/>
                </a:solidFill>
                <a:latin typeface="+mn-lt"/>
                <a:ea typeface="+mn-ea"/>
                <a:cs typeface="+mn-cs"/>
              </a:rPr>
              <a:t> for all of their help with this project and for being</a:t>
            </a:r>
            <a:r>
              <a:rPr lang="en-US" sz="1200" kern="1200" baseline="0" dirty="0" smtClean="0">
                <a:solidFill>
                  <a:schemeClr val="tx1"/>
                </a:solidFill>
                <a:latin typeface="+mn-lt"/>
                <a:ea typeface="+mn-ea"/>
                <a:cs typeface="+mn-cs"/>
              </a:rPr>
              <a:t> my mentors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I’d finally like to thank NASA</a:t>
            </a:r>
            <a:r>
              <a:rPr lang="en-US" sz="1200" kern="1200" baseline="0" dirty="0" smtClean="0">
                <a:solidFill>
                  <a:schemeClr val="tx1"/>
                </a:solidFill>
                <a:latin typeface="+mn-lt"/>
                <a:ea typeface="+mn-ea"/>
                <a:cs typeface="+mn-cs"/>
              </a:rPr>
              <a:t> Space Grant program</a:t>
            </a:r>
            <a:r>
              <a:rPr lang="en-US" sz="1200" kern="1200" dirty="0" smtClean="0">
                <a:solidFill>
                  <a:schemeClr val="tx1"/>
                </a:solidFill>
                <a:latin typeface="+mn-lt"/>
                <a:ea typeface="+mn-ea"/>
                <a:cs typeface="+mn-cs"/>
              </a:rPr>
              <a:t> for funding this project. </a:t>
            </a:r>
            <a:endParaRPr lang="en-US" dirty="0" smtClean="0"/>
          </a:p>
          <a:p>
            <a:endParaRPr lang="en-US" dirty="0"/>
          </a:p>
        </p:txBody>
      </p:sp>
      <p:sp>
        <p:nvSpPr>
          <p:cNvPr id="4" name="Slide Number Placeholder 3"/>
          <p:cNvSpPr>
            <a:spLocks noGrp="1"/>
          </p:cNvSpPr>
          <p:nvPr>
            <p:ph type="sldNum" sz="quarter" idx="10"/>
          </p:nvPr>
        </p:nvSpPr>
        <p:spPr/>
        <p:txBody>
          <a:bodyPr/>
          <a:lstStyle/>
          <a:p>
            <a:fld id="{40BA0FCC-6A89-E242-AFC5-D986077F1C4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87F387-8E09-3D44-B75A-3FD7B4BFA99D}" type="datetimeFigureOut">
              <a:rPr lang="en-US" smtClean="0"/>
              <a:pPr/>
              <a:t>4/2/14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6CFC0-3674-2343-B54A-E14D8B2E35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7F387-8E09-3D44-B75A-3FD7B4BFA99D}" type="datetimeFigureOut">
              <a:rPr lang="en-US" smtClean="0"/>
              <a:pPr/>
              <a:t>4/2/14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6CFC0-3674-2343-B54A-E14D8B2E35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7F387-8E09-3D44-B75A-3FD7B4BFA99D}" type="datetimeFigureOut">
              <a:rPr lang="en-US" smtClean="0"/>
              <a:pPr/>
              <a:t>4/2/14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6CFC0-3674-2343-B54A-E14D8B2E35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7F387-8E09-3D44-B75A-3FD7B4BFA99D}" type="datetimeFigureOut">
              <a:rPr lang="en-US" smtClean="0"/>
              <a:pPr/>
              <a:t>4/2/14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6CFC0-3674-2343-B54A-E14D8B2E35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87F387-8E09-3D44-B75A-3FD7B4BFA99D}" type="datetimeFigureOut">
              <a:rPr lang="en-US" smtClean="0"/>
              <a:pPr/>
              <a:t>4/2/14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6CFC0-3674-2343-B54A-E14D8B2E35D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87F387-8E09-3D44-B75A-3FD7B4BFA99D}" type="datetimeFigureOut">
              <a:rPr lang="en-US" smtClean="0"/>
              <a:pPr/>
              <a:t>4/2/14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6CFC0-3674-2343-B54A-E14D8B2E35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87F387-8E09-3D44-B75A-3FD7B4BFA99D}" type="datetimeFigureOut">
              <a:rPr lang="en-US" smtClean="0"/>
              <a:pPr/>
              <a:t>4/2/14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86CFC0-3674-2343-B54A-E14D8B2E35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87F387-8E09-3D44-B75A-3FD7B4BFA99D}" type="datetimeFigureOut">
              <a:rPr lang="en-US" smtClean="0"/>
              <a:pPr/>
              <a:t>4/2/14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86CFC0-3674-2343-B54A-E14D8B2E35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7F387-8E09-3D44-B75A-3FD7B4BFA99D}" type="datetimeFigureOut">
              <a:rPr lang="en-US" smtClean="0"/>
              <a:pPr/>
              <a:t>4/2/14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86CFC0-3674-2343-B54A-E14D8B2E35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7F387-8E09-3D44-B75A-3FD7B4BFA99D}" type="datetimeFigureOut">
              <a:rPr lang="en-US" smtClean="0"/>
              <a:pPr/>
              <a:t>4/2/14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6CFC0-3674-2343-B54A-E14D8B2E35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7F387-8E09-3D44-B75A-3FD7B4BFA99D}" type="datetimeFigureOut">
              <a:rPr lang="en-US" smtClean="0"/>
              <a:pPr/>
              <a:t>4/2/14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6CFC0-3674-2343-B54A-E14D8B2E35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F387-8E09-3D44-B75A-3FD7B4BFA99D}" type="datetimeFigureOut">
              <a:rPr lang="en-US" smtClean="0"/>
              <a:pPr/>
              <a:t>4/2/14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86CFC0-3674-2343-B54A-E14D8B2E35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gif"/><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gif"/><Relationship Id="rId5"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gi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gif"/><Relationship Id="rId5" Type="http://schemas.openxmlformats.org/officeDocument/2006/relationships/image" Target="../media/image8.jpeg"/><Relationship Id="rId6" Type="http://schemas.openxmlformats.org/officeDocument/2006/relationships/comments" Target="../comments/comment3.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gif"/><Relationship Id="rId5" Type="http://schemas.openxmlformats.org/officeDocument/2006/relationships/comments" Target="../comments/comment4.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1.gi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comments" Target="../comments/comment5.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25501"/>
            <a:ext cx="7772400" cy="2774950"/>
          </a:xfrm>
        </p:spPr>
        <p:txBody>
          <a:bodyPr>
            <a:normAutofit fontScale="90000"/>
          </a:bodyPr>
          <a:lstStyle/>
          <a:p>
            <a:r>
              <a:rPr lang="en-US" sz="4000" b="1" dirty="0"/>
              <a:t>Separating Protein from Human Serum for Calcium Isotopic Analysis: Insights into Using </a:t>
            </a:r>
            <a:r>
              <a:rPr lang="en-US" sz="4000" b="1" baseline="30000" dirty="0"/>
              <a:t>44</a:t>
            </a:r>
            <a:r>
              <a:rPr lang="en-US" sz="4000" b="1" dirty="0"/>
              <a:t>Ca/</a:t>
            </a:r>
            <a:r>
              <a:rPr lang="en-US" sz="4000" b="1" baseline="30000" dirty="0"/>
              <a:t>42</a:t>
            </a:r>
            <a:r>
              <a:rPr lang="en-US" sz="4000" b="1" dirty="0"/>
              <a:t>Ca as a Biomarker for Bone Metabolism</a:t>
            </a:r>
            <a:r>
              <a:rPr lang="en-US" b="1" dirty="0"/>
              <a:t/>
            </a:r>
            <a:br>
              <a:rPr lang="en-US" b="1" dirty="0"/>
            </a:b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solidFill>
                  <a:schemeClr val="tx1"/>
                </a:solidFill>
              </a:rPr>
              <a:t>Quinn Shollenberger, ASU/NASA Space Grant</a:t>
            </a:r>
          </a:p>
          <a:p>
            <a:r>
              <a:rPr lang="en-US" dirty="0" smtClean="0">
                <a:solidFill>
                  <a:schemeClr val="tx1"/>
                </a:solidFill>
              </a:rPr>
              <a:t>Mentors: Ariel Anbar, Melanie Channon, and Gwyneth Gordon</a:t>
            </a:r>
          </a:p>
          <a:p>
            <a:r>
              <a:rPr lang="en-US" dirty="0" smtClean="0">
                <a:solidFill>
                  <a:schemeClr val="tx1"/>
                </a:solidFill>
              </a:rPr>
              <a:t>University of Arizona</a:t>
            </a:r>
          </a:p>
          <a:p>
            <a:r>
              <a:rPr lang="en-US" dirty="0" smtClean="0">
                <a:solidFill>
                  <a:schemeClr val="tx1"/>
                </a:solidFill>
              </a:rPr>
              <a:t>April 12, 2014</a:t>
            </a:r>
          </a:p>
          <a:p>
            <a:endParaRPr lang="en-US" dirty="0">
              <a:solidFill>
                <a:schemeClr val="tx1"/>
              </a:solidFill>
            </a:endParaRPr>
          </a:p>
        </p:txBody>
      </p:sp>
      <p:pic>
        <p:nvPicPr>
          <p:cNvPr id="4" name="Picture 3" descr="C:\Users\Martha\Desktop\old documents\NASA Space Grant Presentation\Logos\Space Grant\spacegrant_AZSGC_sunset_large.gif"/>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461894" y="5051928"/>
            <a:ext cx="996306" cy="132933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5" name="Picture 2" descr="C:\Users\Martha\Desktop\old documents\NASA Space Grant Presentation\Logos\Space Grant\nasa_logo_right.gif"/>
          <p:cNvPicPr>
            <a:picLocks noChangeAspect="1" noChangeArrowheads="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237193" y="5596429"/>
            <a:ext cx="796614" cy="666259"/>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6" name="Picture 7" descr="ASU.png"/>
          <p:cNvPicPr>
            <a:picLocks noChangeAspect="1"/>
          </p:cNvPicPr>
          <p:nvPr/>
        </p:nvPicPr>
        <p:blipFill>
          <a:blip r:embed="rId5"/>
          <a:srcRect/>
          <a:stretch>
            <a:fillRect/>
          </a:stretch>
        </p:blipFill>
        <p:spPr bwMode="auto">
          <a:xfrm>
            <a:off x="685800" y="5576888"/>
            <a:ext cx="6858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pic>
        <p:nvPicPr>
          <p:cNvPr id="45" name="Content Placeholder 44" descr="bone.png"/>
          <p:cNvPicPr>
            <a:picLocks noGrp="1" noChangeAspect="1"/>
          </p:cNvPicPr>
          <p:nvPr>
            <p:ph idx="1"/>
          </p:nvPr>
        </p:nvPicPr>
        <p:blipFill>
          <a:blip r:embed="rId3"/>
          <a:srcRect l="-30493" r="-30493"/>
          <a:stretch>
            <a:fillRect/>
          </a:stretch>
        </p:blipFill>
        <p:spPr>
          <a:xfrm>
            <a:off x="457200" y="2042029"/>
            <a:ext cx="4610100" cy="3009899"/>
          </a:xfrm>
        </p:spPr>
      </p:pic>
      <p:pic>
        <p:nvPicPr>
          <p:cNvPr id="44" name="Picture 43" descr="C:\Users\Martha\Desktop\old documents\NASA Space Grant Presentation\Logos\Space Grant\spacegrant_AZSGC_sunset_large.gif"/>
          <p:cNvPicPr>
            <a:picLocks noChangeAspect="1" noChangeArrowheads="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461894" y="5255128"/>
            <a:ext cx="996306" cy="132933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46" name="TextBox 45"/>
          <p:cNvSpPr txBox="1"/>
          <p:nvPr/>
        </p:nvSpPr>
        <p:spPr>
          <a:xfrm>
            <a:off x="5067300" y="1257300"/>
            <a:ext cx="3213100" cy="6924974"/>
          </a:xfrm>
          <a:prstGeom prst="rect">
            <a:avLst/>
          </a:prstGeom>
          <a:noFill/>
        </p:spPr>
        <p:txBody>
          <a:bodyPr wrap="square" rtlCol="0">
            <a:spAutoFit/>
          </a:bodyPr>
          <a:lstStyle/>
          <a:p>
            <a:pPr>
              <a:buFont typeface="Wingdings" charset="2"/>
              <a:buChar char="u"/>
            </a:pPr>
            <a:r>
              <a:rPr lang="en-US" sz="1600" dirty="0" smtClean="0"/>
              <a:t>Ca isotopes in urine were shown to track bone loss during bed rest studies</a:t>
            </a:r>
          </a:p>
          <a:p>
            <a:pPr>
              <a:buFont typeface="Wingdings" charset="2"/>
              <a:buChar char="u"/>
            </a:pPr>
            <a:endParaRPr lang="en-US" sz="1600" dirty="0" smtClean="0"/>
          </a:p>
          <a:p>
            <a:pPr>
              <a:buFont typeface="Wingdings" charset="2"/>
              <a:buChar char="u"/>
            </a:pPr>
            <a:r>
              <a:rPr lang="en-US" sz="1600" dirty="0" smtClean="0"/>
              <a:t>Bone’s preference for lighter isotopes is a phenomenon known as fractionation</a:t>
            </a:r>
          </a:p>
          <a:p>
            <a:endParaRPr lang="en-US" sz="1600" dirty="0" smtClean="0"/>
          </a:p>
          <a:p>
            <a:pPr>
              <a:buFont typeface="Wingdings" charset="2"/>
              <a:buChar char="u"/>
            </a:pPr>
            <a:r>
              <a:rPr lang="en-US" sz="1600" dirty="0" smtClean="0"/>
              <a:t>Potential biomarker applications for detecting bone loss: multiple </a:t>
            </a:r>
            <a:r>
              <a:rPr lang="en-US" sz="1600" dirty="0" smtClean="0"/>
              <a:t>myeloma and other cancers that metastasize to bone, </a:t>
            </a:r>
            <a:r>
              <a:rPr lang="en-US" sz="1600" dirty="0" smtClean="0"/>
              <a:t>osteoporosis</a:t>
            </a:r>
            <a:r>
              <a:rPr lang="en-US" sz="1600" dirty="0" smtClean="0"/>
              <a:t>, </a:t>
            </a:r>
            <a:r>
              <a:rPr lang="en-US" sz="1600" dirty="0" smtClean="0"/>
              <a:t>long term space flight</a:t>
            </a:r>
          </a:p>
          <a:p>
            <a:pPr>
              <a:buFont typeface="Wingdings" charset="2"/>
              <a:buChar char="u"/>
            </a:pPr>
            <a:endParaRPr lang="en-US" sz="1600" dirty="0" smtClean="0"/>
          </a:p>
          <a:p>
            <a:pPr>
              <a:buFont typeface="Wingdings" charset="2"/>
              <a:buChar char="u"/>
            </a:pPr>
            <a:r>
              <a:rPr lang="en-US" sz="1600" dirty="0" smtClean="0"/>
              <a:t>Are there other fractionations in addition to bone that are</a:t>
            </a:r>
          </a:p>
          <a:p>
            <a:r>
              <a:rPr lang="en-US" sz="1600" dirty="0" smtClean="0"/>
              <a:t>h</a:t>
            </a:r>
            <a:r>
              <a:rPr lang="en-US" sz="1600" dirty="0" smtClean="0"/>
              <a:t>appening </a:t>
            </a:r>
            <a:r>
              <a:rPr lang="en-US" sz="1600" dirty="0" smtClean="0"/>
              <a:t>elsewhere in</a:t>
            </a:r>
          </a:p>
          <a:p>
            <a:r>
              <a:rPr lang="en-US" sz="1600" dirty="0" smtClean="0"/>
              <a:t>the body</a:t>
            </a:r>
          </a:p>
          <a:p>
            <a:r>
              <a:rPr lang="en-US" sz="1600" dirty="0" smtClean="0"/>
              <a:t>	- Ca binding proteins</a:t>
            </a:r>
          </a:p>
          <a:p>
            <a:r>
              <a:rPr lang="en-US" sz="1600" dirty="0" smtClean="0"/>
              <a:t>	  in human blood </a:t>
            </a:r>
          </a:p>
          <a:p>
            <a:r>
              <a:rPr lang="en-US" sz="1600" dirty="0" smtClean="0"/>
              <a:t>	  </a:t>
            </a:r>
            <a:r>
              <a:rPr lang="en-US" sz="1600" dirty="0" smtClean="0"/>
              <a:t>serum</a:t>
            </a:r>
          </a:p>
          <a:p>
            <a:pPr>
              <a:buFont typeface="Wingdings" charset="2"/>
              <a:buChar char="u"/>
            </a:pPr>
            <a:endParaRPr lang="en-US" dirty="0" smtClean="0"/>
          </a:p>
          <a:p>
            <a:pPr>
              <a:buFont typeface="Wingdings" charset="2"/>
              <a:buChar char="u"/>
            </a:pPr>
            <a:endParaRPr lang="en-US" dirty="0" smtClean="0"/>
          </a:p>
          <a:p>
            <a:pPr>
              <a:buFont typeface="Wingdings" charset="2"/>
              <a:buChar char="u"/>
            </a:pPr>
            <a:endParaRPr lang="en-US" dirty="0" smtClean="0"/>
          </a:p>
          <a:p>
            <a:pPr>
              <a:buFont typeface="Wingdings" charset="2"/>
              <a:buChar char="u"/>
            </a:pPr>
            <a:endParaRPr lang="en-US" dirty="0" smtClean="0"/>
          </a:p>
          <a:p>
            <a:endParaRPr lang="en-US" dirty="0" smtClean="0"/>
          </a:p>
          <a:p>
            <a:endParaRPr lang="en-US" dirty="0" smtClean="0"/>
          </a:p>
        </p:txBody>
      </p:sp>
      <p:sp>
        <p:nvSpPr>
          <p:cNvPr id="49" name="TextBox 48"/>
          <p:cNvSpPr txBox="1"/>
          <p:nvPr/>
        </p:nvSpPr>
        <p:spPr>
          <a:xfrm>
            <a:off x="1130300" y="5051928"/>
            <a:ext cx="3098800" cy="369332"/>
          </a:xfrm>
          <a:prstGeom prst="rect">
            <a:avLst/>
          </a:prstGeom>
          <a:noFill/>
        </p:spPr>
        <p:txBody>
          <a:bodyPr wrap="square" rtlCol="0">
            <a:spAutoFit/>
          </a:bodyPr>
          <a:lstStyle/>
          <a:p>
            <a:r>
              <a:rPr lang="en-US" baseline="30000" dirty="0" smtClean="0"/>
              <a:t>44</a:t>
            </a:r>
            <a:r>
              <a:rPr lang="en-US" dirty="0" smtClean="0"/>
              <a:t>Ca/</a:t>
            </a:r>
            <a:r>
              <a:rPr lang="en-US" baseline="30000" dirty="0" smtClean="0"/>
              <a:t>42</a:t>
            </a:r>
            <a:r>
              <a:rPr lang="en-US" dirty="0" smtClean="0"/>
              <a:t>Ca</a:t>
            </a:r>
            <a:r>
              <a:rPr lang="en-US" baseline="-25000" dirty="0" smtClean="0"/>
              <a:t>bone</a:t>
            </a:r>
            <a:r>
              <a:rPr lang="en-US" dirty="0" smtClean="0"/>
              <a:t>&lt;</a:t>
            </a:r>
            <a:r>
              <a:rPr lang="en-US" baseline="30000" dirty="0" smtClean="0"/>
              <a:t>44</a:t>
            </a:r>
            <a:r>
              <a:rPr lang="en-US" dirty="0" smtClean="0"/>
              <a:t>Ca/</a:t>
            </a:r>
            <a:r>
              <a:rPr lang="en-US" baseline="30000" dirty="0" smtClean="0"/>
              <a:t>42</a:t>
            </a:r>
            <a:r>
              <a:rPr lang="en-US" dirty="0" smtClean="0"/>
              <a:t>Ca</a:t>
            </a:r>
            <a:r>
              <a:rPr lang="en-US" baseline="-25000" dirty="0" smtClean="0"/>
              <a:t>soft tissue</a:t>
            </a:r>
            <a:endParaRPr lang="en-US" baseline="30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Separation of Protein from the Flow Through</a:t>
            </a:r>
            <a:endParaRPr lang="en-US" dirty="0"/>
          </a:p>
        </p:txBody>
      </p:sp>
      <p:pic>
        <p:nvPicPr>
          <p:cNvPr id="4" name="Picture 3" descr="C:\Users\Martha\Desktop\old documents\NASA Space Grant Presentation\Logos\Space Grant\spacegrant_AZSGC_sunset_large.gif"/>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461894" y="5051928"/>
            <a:ext cx="996306" cy="132933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5" name="Picture 4" descr="nano.png"/>
          <p:cNvPicPr>
            <a:picLocks noChangeAspect="1"/>
          </p:cNvPicPr>
          <p:nvPr/>
        </p:nvPicPr>
        <p:blipFill>
          <a:blip r:embed="rId4"/>
          <a:stretch>
            <a:fillRect/>
          </a:stretch>
        </p:blipFill>
        <p:spPr>
          <a:xfrm>
            <a:off x="5188237" y="1612900"/>
            <a:ext cx="2273657" cy="2840547"/>
          </a:xfrm>
          <a:prstGeom prst="rect">
            <a:avLst/>
          </a:prstGeom>
        </p:spPr>
      </p:pic>
      <p:sp>
        <p:nvSpPr>
          <p:cNvPr id="6" name="TextBox 5"/>
          <p:cNvSpPr txBox="1"/>
          <p:nvPr/>
        </p:nvSpPr>
        <p:spPr>
          <a:xfrm>
            <a:off x="5188237" y="4528708"/>
            <a:ext cx="2273657" cy="1169551"/>
          </a:xfrm>
          <a:prstGeom prst="rect">
            <a:avLst/>
          </a:prstGeom>
          <a:noFill/>
        </p:spPr>
        <p:txBody>
          <a:bodyPr wrap="square" rtlCol="0">
            <a:spAutoFit/>
          </a:bodyPr>
          <a:lstStyle/>
          <a:p>
            <a:pPr algn="ctr"/>
            <a:r>
              <a:rPr lang="en-US" sz="1400" dirty="0" err="1" smtClean="0"/>
              <a:t>NanoDrop</a:t>
            </a:r>
            <a:r>
              <a:rPr lang="en-US" sz="1400" dirty="0" smtClean="0"/>
              <a:t> 2000 spectrophotometer used to measure absorbance of proteins in samples. Image from Thermo Scientific</a:t>
            </a:r>
            <a:endParaRPr lang="en-US" sz="1400" dirty="0"/>
          </a:p>
        </p:txBody>
      </p:sp>
      <p:pic>
        <p:nvPicPr>
          <p:cNvPr id="7" name="Picture 6" descr="microsep.jpg"/>
          <p:cNvPicPr>
            <a:picLocks noChangeAspect="1"/>
          </p:cNvPicPr>
          <p:nvPr/>
        </p:nvPicPr>
        <p:blipFill>
          <a:blip r:embed="rId5"/>
          <a:stretch>
            <a:fillRect/>
          </a:stretch>
        </p:blipFill>
        <p:spPr>
          <a:xfrm>
            <a:off x="1428750" y="2357947"/>
            <a:ext cx="2095500" cy="2095500"/>
          </a:xfrm>
          <a:prstGeom prst="rect">
            <a:avLst/>
          </a:prstGeom>
        </p:spPr>
      </p:pic>
      <p:cxnSp>
        <p:nvCxnSpPr>
          <p:cNvPr id="8" name="Straight Arrow Connector 7"/>
          <p:cNvCxnSpPr/>
          <p:nvPr/>
        </p:nvCxnSpPr>
        <p:spPr>
          <a:xfrm rot="5400000">
            <a:off x="1660248" y="2269848"/>
            <a:ext cx="2010330" cy="1349375"/>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428750" y="4528708"/>
            <a:ext cx="2095500" cy="738664"/>
          </a:xfrm>
          <a:prstGeom prst="rect">
            <a:avLst/>
          </a:prstGeom>
          <a:noFill/>
        </p:spPr>
        <p:txBody>
          <a:bodyPr wrap="square" rtlCol="0">
            <a:spAutoFit/>
          </a:bodyPr>
          <a:lstStyle/>
          <a:p>
            <a:pPr algn="ctr"/>
            <a:r>
              <a:rPr lang="en-US" sz="1400" dirty="0" err="1" smtClean="0"/>
              <a:t>Microseps</a:t>
            </a:r>
            <a:r>
              <a:rPr lang="en-US" sz="1400" dirty="0" smtClean="0"/>
              <a:t> used for protein separation. Image from Pall Corporation</a:t>
            </a:r>
            <a:endParaRPr lang="en-US" sz="1400" dirty="0"/>
          </a:p>
        </p:txBody>
      </p:sp>
      <p:cxnSp>
        <p:nvCxnSpPr>
          <p:cNvPr id="10" name="Straight Arrow Connector 9"/>
          <p:cNvCxnSpPr/>
          <p:nvPr/>
        </p:nvCxnSpPr>
        <p:spPr>
          <a:xfrm rot="16200000" flipH="1">
            <a:off x="553974" y="2058924"/>
            <a:ext cx="1368552" cy="914400"/>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57200" y="1417638"/>
            <a:ext cx="971550" cy="369332"/>
          </a:xfrm>
          <a:prstGeom prst="rect">
            <a:avLst/>
          </a:prstGeom>
          <a:noFill/>
        </p:spPr>
        <p:txBody>
          <a:bodyPr wrap="square" rtlCol="0">
            <a:spAutoFit/>
          </a:bodyPr>
          <a:lstStyle/>
          <a:p>
            <a:r>
              <a:rPr lang="en-US" dirty="0" smtClean="0"/>
              <a:t>Protein</a:t>
            </a:r>
            <a:endParaRPr lang="en-US" dirty="0"/>
          </a:p>
        </p:txBody>
      </p:sp>
      <p:sp>
        <p:nvSpPr>
          <p:cNvPr id="12" name="TextBox 11"/>
          <p:cNvSpPr txBox="1"/>
          <p:nvPr/>
        </p:nvSpPr>
        <p:spPr>
          <a:xfrm>
            <a:off x="2646946" y="1462516"/>
            <a:ext cx="1684421" cy="369332"/>
          </a:xfrm>
          <a:prstGeom prst="rect">
            <a:avLst/>
          </a:prstGeom>
          <a:noFill/>
        </p:spPr>
        <p:txBody>
          <a:bodyPr wrap="square" rtlCol="0">
            <a:spAutoFit/>
          </a:bodyPr>
          <a:lstStyle/>
          <a:p>
            <a:r>
              <a:rPr lang="en-US" dirty="0" smtClean="0"/>
              <a:t>Flow Through</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hart 3"/>
          <p:cNvGraphicFramePr/>
          <p:nvPr/>
        </p:nvGraphicFramePr>
        <p:xfrm>
          <a:off x="419100" y="1417637"/>
          <a:ext cx="8534400" cy="463180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09600" y="609600"/>
            <a:ext cx="7861300" cy="646331"/>
          </a:xfrm>
          <a:prstGeom prst="rect">
            <a:avLst/>
          </a:prstGeom>
          <a:noFill/>
        </p:spPr>
        <p:txBody>
          <a:bodyPr wrap="square" rtlCol="0">
            <a:spAutoFit/>
          </a:bodyPr>
          <a:lstStyle/>
          <a:p>
            <a:r>
              <a:rPr lang="en-US" sz="3600" dirty="0" smtClean="0"/>
              <a:t>Protein Concentration of Serum Samples</a:t>
            </a:r>
            <a:endParaRPr lang="en-US" dirty="0"/>
          </a:p>
        </p:txBody>
      </p:sp>
      <p:pic>
        <p:nvPicPr>
          <p:cNvPr id="6" name="Picture 5" descr="C:\Users\Martha\Desktop\old documents\NASA Space Grant Presentation\Logos\Space Grant\spacegrant_AZSGC_sunset_large.gif"/>
          <p:cNvPicPr>
            <a:picLocks noChangeAspect="1" noChangeArrowheads="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461894" y="5051928"/>
            <a:ext cx="996306" cy="132933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cxnSp>
        <p:nvCxnSpPr>
          <p:cNvPr id="7" name="Straight Arrow Connector 6"/>
          <p:cNvCxnSpPr/>
          <p:nvPr/>
        </p:nvCxnSpPr>
        <p:spPr>
          <a:xfrm rot="10800000" flipV="1">
            <a:off x="6934206" y="1841499"/>
            <a:ext cx="1041395" cy="495301"/>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pic>
        <p:nvPicPr>
          <p:cNvPr id="5" name="Content Placeholder 4" descr="columnchem.png"/>
          <p:cNvPicPr>
            <a:picLocks noGrp="1" noChangeAspect="1"/>
          </p:cNvPicPr>
          <p:nvPr>
            <p:ph idx="1"/>
          </p:nvPr>
        </p:nvPicPr>
        <p:blipFill>
          <a:blip r:embed="rId3"/>
          <a:srcRect l="-56297" r="-56297"/>
          <a:stretch>
            <a:fillRect/>
          </a:stretch>
        </p:blipFill>
        <p:spPr>
          <a:xfrm>
            <a:off x="457200" y="1600201"/>
            <a:ext cx="5103448" cy="2806700"/>
          </a:xfrm>
        </p:spPr>
      </p:pic>
      <p:pic>
        <p:nvPicPr>
          <p:cNvPr id="4" name="Picture 3" descr="C:\Users\Martha\Desktop\old documents\NASA Space Grant Presentation\Logos\Space Grant\spacegrant_AZSGC_sunset_large.gif"/>
          <p:cNvPicPr>
            <a:picLocks noChangeAspect="1" noChangeArrowheads="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461894" y="5051928"/>
            <a:ext cx="996306" cy="132933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6" name="Picture 5" descr="IMG_1007.JPG"/>
          <p:cNvPicPr>
            <a:picLocks noChangeAspect="1"/>
          </p:cNvPicPr>
          <p:nvPr/>
        </p:nvPicPr>
        <p:blipFill>
          <a:blip r:embed="rId5"/>
          <a:stretch>
            <a:fillRect/>
          </a:stretch>
        </p:blipFill>
        <p:spPr>
          <a:xfrm>
            <a:off x="5217667" y="1600201"/>
            <a:ext cx="3240533" cy="2630020"/>
          </a:xfrm>
          <a:prstGeom prst="rect">
            <a:avLst/>
          </a:prstGeom>
        </p:spPr>
      </p:pic>
      <p:sp>
        <p:nvSpPr>
          <p:cNvPr id="7" name="TextBox 6"/>
          <p:cNvSpPr txBox="1"/>
          <p:nvPr/>
        </p:nvSpPr>
        <p:spPr>
          <a:xfrm>
            <a:off x="5810250" y="4313264"/>
            <a:ext cx="2095500" cy="523220"/>
          </a:xfrm>
          <a:prstGeom prst="rect">
            <a:avLst/>
          </a:prstGeom>
          <a:noFill/>
        </p:spPr>
        <p:txBody>
          <a:bodyPr wrap="square" rtlCol="0">
            <a:spAutoFit/>
          </a:bodyPr>
          <a:lstStyle/>
          <a:p>
            <a:pPr algn="ctr"/>
            <a:r>
              <a:rPr lang="en-US" sz="1400" dirty="0" smtClean="0"/>
              <a:t>Samples during Calcium columns.</a:t>
            </a:r>
            <a:endParaRPr lang="en-US" sz="1400" dirty="0"/>
          </a:p>
        </p:txBody>
      </p:sp>
      <p:sp>
        <p:nvSpPr>
          <p:cNvPr id="8" name="TextBox 7"/>
          <p:cNvSpPr txBox="1"/>
          <p:nvPr/>
        </p:nvSpPr>
        <p:spPr>
          <a:xfrm>
            <a:off x="1936750" y="4528708"/>
            <a:ext cx="2095500" cy="523220"/>
          </a:xfrm>
          <a:prstGeom prst="rect">
            <a:avLst/>
          </a:prstGeom>
          <a:noFill/>
        </p:spPr>
        <p:txBody>
          <a:bodyPr wrap="square" rtlCol="0">
            <a:spAutoFit/>
          </a:bodyPr>
          <a:lstStyle/>
          <a:p>
            <a:pPr algn="ctr"/>
            <a:r>
              <a:rPr lang="en-US" sz="1400" dirty="0" smtClean="0"/>
              <a:t>Example of how ion-exchange resin works.</a:t>
            </a:r>
            <a:endParaRPr lang="en-US" sz="1400" dirty="0"/>
          </a:p>
        </p:txBody>
      </p:sp>
      <p:sp>
        <p:nvSpPr>
          <p:cNvPr id="9" name="TextBox 8"/>
          <p:cNvSpPr txBox="1"/>
          <p:nvPr/>
        </p:nvSpPr>
        <p:spPr>
          <a:xfrm>
            <a:off x="1657684" y="5467684"/>
            <a:ext cx="5186948" cy="1200329"/>
          </a:xfrm>
          <a:prstGeom prst="rect">
            <a:avLst/>
          </a:prstGeom>
          <a:noFill/>
        </p:spPr>
        <p:txBody>
          <a:bodyPr wrap="square" rtlCol="0">
            <a:spAutoFit/>
          </a:bodyPr>
          <a:lstStyle/>
          <a:p>
            <a:r>
              <a:rPr lang="en-US" dirty="0" smtClean="0"/>
              <a:t>-Protein and Flow Through samples go through digestion and column chemistry to eliminate interferences in the measurements of the calcium isotopic composition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Inductively Coupled Plasma-Mass Spectrometry (ICP-MS) Measurements</a:t>
            </a:r>
            <a:endParaRPr lang="en-US" dirty="0"/>
          </a:p>
        </p:txBody>
      </p:sp>
      <p:pic>
        <p:nvPicPr>
          <p:cNvPr id="5" name="Content Placeholder 4" descr="IMG_2413.JPG"/>
          <p:cNvPicPr>
            <a:picLocks noGrp="1" noChangeAspect="1"/>
          </p:cNvPicPr>
          <p:nvPr>
            <p:ph idx="1"/>
          </p:nvPr>
        </p:nvPicPr>
        <p:blipFill>
          <a:blip r:embed="rId3"/>
          <a:srcRect l="-17906" r="-17906"/>
          <a:stretch>
            <a:fillRect/>
          </a:stretch>
        </p:blipFill>
        <p:spPr>
          <a:xfrm>
            <a:off x="457200" y="1600201"/>
            <a:ext cx="7004694" cy="3852312"/>
          </a:xfrm>
        </p:spPr>
      </p:pic>
      <p:pic>
        <p:nvPicPr>
          <p:cNvPr id="4" name="Picture 3" descr="C:\Users\Martha\Desktop\old documents\NASA Space Grant Presentation\Logos\Space Grant\spacegrant_AZSGC_sunset_large.gif"/>
          <p:cNvPicPr>
            <a:picLocks noChangeAspect="1" noChangeArrowheads="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461894" y="5051928"/>
            <a:ext cx="996306" cy="132933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6" name="TextBox 5"/>
          <p:cNvSpPr txBox="1"/>
          <p:nvPr/>
        </p:nvSpPr>
        <p:spPr>
          <a:xfrm>
            <a:off x="1524000" y="5603069"/>
            <a:ext cx="4622803" cy="369332"/>
          </a:xfrm>
          <a:prstGeom prst="rect">
            <a:avLst/>
          </a:prstGeom>
          <a:noFill/>
        </p:spPr>
        <p:txBody>
          <a:bodyPr wrap="square" rtlCol="0">
            <a:spAutoFit/>
          </a:bodyPr>
          <a:lstStyle/>
          <a:p>
            <a:r>
              <a:rPr lang="en-US" dirty="0" err="1" smtClean="0"/>
              <a:t>iCAP</a:t>
            </a:r>
            <a:r>
              <a:rPr lang="en-US" dirty="0" smtClean="0"/>
              <a:t>-Q (ICP-MS) to measure Ca concentrations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5" name="Chart 24"/>
          <p:cNvGraphicFramePr/>
          <p:nvPr/>
        </p:nvGraphicFramePr>
        <p:xfrm>
          <a:off x="74728" y="1192971"/>
          <a:ext cx="8840874" cy="52689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Amount of Calcium in Protein and</a:t>
            </a:r>
            <a:r>
              <a:rPr lang="en-US" dirty="0" smtClean="0"/>
              <a:t> </a:t>
            </a:r>
            <a:r>
              <a:rPr lang="en-US" dirty="0" smtClean="0"/>
              <a:t>Flow Through</a:t>
            </a:r>
            <a:r>
              <a:rPr lang="en-US" dirty="0" smtClean="0"/>
              <a:t> </a:t>
            </a:r>
            <a:r>
              <a:rPr lang="en-US" dirty="0" smtClean="0"/>
              <a:t>Samples</a:t>
            </a:r>
            <a:endParaRPr lang="en-US" dirty="0"/>
          </a:p>
        </p:txBody>
      </p:sp>
      <p:pic>
        <p:nvPicPr>
          <p:cNvPr id="5" name="Picture 4" descr="C:\Users\Martha\Desktop\old documents\NASA Space Grant Presentation\Logos\Space Grant\spacegrant_AZSGC_sunset_large.gif"/>
          <p:cNvPicPr>
            <a:picLocks noChangeAspect="1" noChangeArrowheads="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461894" y="5051928"/>
            <a:ext cx="996306" cy="132933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9" name="TextBox 8"/>
          <p:cNvSpPr txBox="1"/>
          <p:nvPr/>
        </p:nvSpPr>
        <p:spPr>
          <a:xfrm>
            <a:off x="2234683" y="6309308"/>
            <a:ext cx="4089403" cy="369332"/>
          </a:xfrm>
          <a:prstGeom prst="rect">
            <a:avLst/>
          </a:prstGeom>
          <a:noFill/>
        </p:spPr>
        <p:txBody>
          <a:bodyPr wrap="square" rtlCol="0">
            <a:spAutoFit/>
          </a:bodyPr>
          <a:lstStyle/>
          <a:p>
            <a:r>
              <a:rPr lang="en-US" dirty="0" smtClean="0"/>
              <a:t>Protein samples at effective separation</a:t>
            </a:r>
            <a:endParaRPr lang="en-US" dirty="0"/>
          </a:p>
        </p:txBody>
      </p:sp>
      <p:sp>
        <p:nvSpPr>
          <p:cNvPr id="13" name="TextBox 12"/>
          <p:cNvSpPr txBox="1"/>
          <p:nvPr/>
        </p:nvSpPr>
        <p:spPr>
          <a:xfrm>
            <a:off x="7461894" y="1859514"/>
            <a:ext cx="1682106" cy="1200329"/>
          </a:xfrm>
          <a:prstGeom prst="rect">
            <a:avLst/>
          </a:prstGeom>
          <a:noFill/>
        </p:spPr>
        <p:txBody>
          <a:bodyPr wrap="square" rtlCol="0">
            <a:spAutoFit/>
          </a:bodyPr>
          <a:lstStyle/>
          <a:p>
            <a:r>
              <a:rPr lang="en-US" dirty="0" smtClean="0"/>
              <a:t>Flow through</a:t>
            </a:r>
            <a:r>
              <a:rPr lang="en-US" dirty="0" smtClean="0"/>
              <a:t> </a:t>
            </a:r>
            <a:r>
              <a:rPr lang="en-US" dirty="0" smtClean="0"/>
              <a:t>samples at effective separation</a:t>
            </a:r>
            <a:endParaRPr lang="en-US" dirty="0"/>
          </a:p>
        </p:txBody>
      </p:sp>
      <p:cxnSp>
        <p:nvCxnSpPr>
          <p:cNvPr id="11" name="Straight Arrow Connector 10"/>
          <p:cNvCxnSpPr/>
          <p:nvPr/>
        </p:nvCxnSpPr>
        <p:spPr>
          <a:xfrm rot="10800000" flipV="1">
            <a:off x="6729574" y="2228846"/>
            <a:ext cx="732321" cy="520703"/>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sp>
        <p:nvSpPr>
          <p:cNvPr id="10" name="Oval 9"/>
          <p:cNvSpPr>
            <a:spLocks noChangeArrowheads="1"/>
          </p:cNvSpPr>
          <p:nvPr/>
        </p:nvSpPr>
        <p:spPr bwMode="auto">
          <a:xfrm>
            <a:off x="5611974" y="2463799"/>
            <a:ext cx="1092200" cy="749300"/>
          </a:xfrm>
          <a:prstGeom prst="ellipse">
            <a:avLst/>
          </a:prstGeom>
          <a:noFill/>
          <a:ln w="38100">
            <a:solidFill>
              <a:srgbClr val="F79646">
                <a:lumMod val="75000"/>
              </a:srgbClr>
            </a:solidFill>
            <a:round/>
            <a:headEnd/>
            <a:tailEnd/>
          </a:ln>
          <a:effectLst/>
        </p:spPr>
        <p:txBody>
          <a:bodyPr wrap="none" anchor="ctr">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cxnSp>
        <p:nvCxnSpPr>
          <p:cNvPr id="14" name="Straight Connector 13"/>
          <p:cNvCxnSpPr/>
          <p:nvPr/>
        </p:nvCxnSpPr>
        <p:spPr>
          <a:xfrm>
            <a:off x="927100" y="4151312"/>
            <a:ext cx="5802474" cy="158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5289947" y="5571923"/>
            <a:ext cx="917282" cy="802175"/>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sp>
        <p:nvSpPr>
          <p:cNvPr id="22" name="Oval 21"/>
          <p:cNvSpPr>
            <a:spLocks noChangeArrowheads="1"/>
          </p:cNvSpPr>
          <p:nvPr/>
        </p:nvSpPr>
        <p:spPr bwMode="auto">
          <a:xfrm>
            <a:off x="5870301" y="4764812"/>
            <a:ext cx="544267" cy="749278"/>
          </a:xfrm>
          <a:prstGeom prst="ellipse">
            <a:avLst/>
          </a:prstGeom>
          <a:noFill/>
          <a:ln w="38100">
            <a:solidFill>
              <a:srgbClr val="F79646">
                <a:lumMod val="75000"/>
              </a:srgbClr>
            </a:solidFill>
            <a:round/>
            <a:headEnd/>
            <a:tailEnd/>
          </a:ln>
          <a:effectLst/>
        </p:spPr>
        <p:txBody>
          <a:bodyPr wrap="none" anchor="ctr">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cxnSp>
        <p:nvCxnSpPr>
          <p:cNvPr id="27" name="Straight Arrow Connector 26"/>
          <p:cNvCxnSpPr/>
          <p:nvPr/>
        </p:nvCxnSpPr>
        <p:spPr>
          <a:xfrm rot="10800000" flipV="1">
            <a:off x="6213154" y="3987799"/>
            <a:ext cx="732320" cy="165099"/>
          </a:xfrm>
          <a:prstGeom prst="straightConnector1">
            <a:avLst/>
          </a:prstGeom>
          <a:ln>
            <a:solidFill>
              <a:schemeClr val="tx1">
                <a:lumMod val="95000"/>
                <a:lumOff val="5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Conclusions</a:t>
            </a:r>
            <a:endParaRPr lang="en-US" dirty="0"/>
          </a:p>
        </p:txBody>
      </p:sp>
      <p:sp>
        <p:nvSpPr>
          <p:cNvPr id="3" name="Content Placeholder 2"/>
          <p:cNvSpPr>
            <a:spLocks noGrp="1"/>
          </p:cNvSpPr>
          <p:nvPr>
            <p:ph idx="1"/>
          </p:nvPr>
        </p:nvSpPr>
        <p:spPr/>
        <p:txBody>
          <a:bodyPr/>
          <a:lstStyle/>
          <a:p>
            <a:pPr>
              <a:buFont typeface="Wingdings" charset="2"/>
              <a:buChar char="u"/>
            </a:pPr>
            <a:r>
              <a:rPr lang="en-US" dirty="0" smtClean="0"/>
              <a:t>Centrifugation time for effective separation is 90 minutes</a:t>
            </a:r>
            <a:endParaRPr lang="en-US" dirty="0" smtClean="0"/>
          </a:p>
          <a:p>
            <a:pPr>
              <a:buFont typeface="Wingdings" charset="2"/>
              <a:buChar char="u"/>
            </a:pPr>
            <a:r>
              <a:rPr lang="en-US" dirty="0" smtClean="0"/>
              <a:t>Flow through</a:t>
            </a:r>
            <a:r>
              <a:rPr lang="en-US" dirty="0" smtClean="0"/>
              <a:t> </a:t>
            </a:r>
            <a:r>
              <a:rPr lang="en-US" dirty="0" smtClean="0"/>
              <a:t>samples have plenty of calcium</a:t>
            </a:r>
          </a:p>
          <a:p>
            <a:pPr>
              <a:buFont typeface="Wingdings" charset="2"/>
              <a:buChar char="u"/>
            </a:pPr>
            <a:r>
              <a:rPr lang="en-US" dirty="0" smtClean="0"/>
              <a:t>To </a:t>
            </a:r>
            <a:r>
              <a:rPr lang="en-US" dirty="0" smtClean="0"/>
              <a:t>do</a:t>
            </a:r>
          </a:p>
          <a:p>
            <a:pPr lvl="1">
              <a:buNone/>
            </a:pPr>
            <a:r>
              <a:rPr lang="en-US" dirty="0" smtClean="0"/>
              <a:t>-Repeat separation with higher human blood serum concentration</a:t>
            </a:r>
          </a:p>
          <a:p>
            <a:pPr lvl="1">
              <a:buNone/>
            </a:pPr>
            <a:r>
              <a:rPr lang="en-US" dirty="0" smtClean="0"/>
              <a:t>-measure all samples for calcium isotopic </a:t>
            </a:r>
          </a:p>
          <a:p>
            <a:pPr lvl="1">
              <a:buNone/>
            </a:pPr>
            <a:r>
              <a:rPr lang="en-US" dirty="0" smtClean="0"/>
              <a:t> analysis</a:t>
            </a:r>
            <a:endParaRPr lang="en-US" dirty="0"/>
          </a:p>
        </p:txBody>
      </p:sp>
      <p:pic>
        <p:nvPicPr>
          <p:cNvPr id="4" name="Picture 3" descr="C:\Users\Martha\Desktop\old documents\NASA Space Grant Presentation\Logos\Space Grant\spacegrant_AZSGC_sunset_large.gif"/>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461894" y="5051928"/>
            <a:ext cx="996306" cy="132933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Advisors</a:t>
            </a:r>
          </a:p>
          <a:p>
            <a:pPr lvl="1"/>
            <a:r>
              <a:rPr lang="en-US" dirty="0" smtClean="0"/>
              <a:t>Ariel Anbar</a:t>
            </a:r>
          </a:p>
          <a:p>
            <a:pPr lvl="1"/>
            <a:r>
              <a:rPr lang="en-US" dirty="0" smtClean="0"/>
              <a:t>Melanie Channon</a:t>
            </a:r>
          </a:p>
          <a:p>
            <a:pPr lvl="1"/>
            <a:r>
              <a:rPr lang="en-US" dirty="0" smtClean="0"/>
              <a:t>Gwyneth Gordon</a:t>
            </a:r>
          </a:p>
          <a:p>
            <a:r>
              <a:rPr lang="en-US" dirty="0" smtClean="0"/>
              <a:t>Funding</a:t>
            </a:r>
          </a:p>
          <a:p>
            <a:pPr lvl="1"/>
            <a:r>
              <a:rPr lang="en-US" dirty="0" smtClean="0"/>
              <a:t>NASA Space Grant Program</a:t>
            </a:r>
          </a:p>
          <a:p>
            <a:pPr lvl="1"/>
            <a:endParaRPr lang="en-US" dirty="0" smtClean="0"/>
          </a:p>
        </p:txBody>
      </p:sp>
      <p:pic>
        <p:nvPicPr>
          <p:cNvPr id="4" name="Picture 3" descr="C:\Users\Martha\Desktop\old documents\NASA Space Grant Presentation\Logos\Space Grant\spacegrant_AZSGC_sunset_large.gif"/>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461894" y="5051928"/>
            <a:ext cx="996306" cy="132933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4177</TotalTime>
  <Words>1433</Words>
  <Application>Microsoft Macintosh PowerPoint</Application>
  <PresentationFormat>On-screen Show (4:3)</PresentationFormat>
  <Paragraphs>76</Paragraphs>
  <Slides>9</Slides>
  <Notes>9</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Office Theme</vt:lpstr>
      <vt:lpstr>Separating Protein from Human Serum for Calcium Isotopic Analysis: Insights into Using 44Ca/42Ca as a Biomarker for Bone Metabolism </vt:lpstr>
      <vt:lpstr>Motivation</vt:lpstr>
      <vt:lpstr>Separation of Protein from the Flow Through</vt:lpstr>
      <vt:lpstr>Slide 4</vt:lpstr>
      <vt:lpstr>Methods</vt:lpstr>
      <vt:lpstr>Inductively Coupled Plasma-Mass Spectrometry (ICP-MS) Measurements</vt:lpstr>
      <vt:lpstr>Amount of Calcium in Protein and Flow Through Samples</vt:lpstr>
      <vt:lpstr>Final Conclusions</vt:lpstr>
      <vt:lpstr>Acknowledgements</vt:lpstr>
    </vt:vector>
  </TitlesOfParts>
  <Company>Arizona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Separating Protein from Human Serum for Calcium Isotopic Analysis: Insights into Using 44Ca/42Ca as a Biomarker for Bone Metabolism </dc:title>
  <dc:creator>Quinn Shollenberger</dc:creator>
  <cp:lastModifiedBy>Quinn Shollenberger</cp:lastModifiedBy>
  <cp:revision>25</cp:revision>
  <dcterms:created xsi:type="dcterms:W3CDTF">2014-04-02T18:33:55Z</dcterms:created>
  <dcterms:modified xsi:type="dcterms:W3CDTF">2014-04-02T21:22:59Z</dcterms:modified>
</cp:coreProperties>
</file>